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TWVx7xDY+iosLBAbvXToDyp6m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84eabe5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Chris to check if we need to remove someone from the public</a:t>
            </a:r>
            <a:endParaRPr/>
          </a:p>
        </p:txBody>
      </p:sp>
      <p:sp>
        <p:nvSpPr>
          <p:cNvPr id="134" name="Google Shape;134;gf84eabe5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a4d8ed529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fa4d8ed529_2_1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c1a6832f7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fc1a6832f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c1a6832f7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fc1a6832f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c1a6832f7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fc1a6832f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13fa9c14b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gf13fa9c14b_0_3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84eabe5f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f84eabe5fe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84eabe5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" name="Google Shape;158;gf84eabe5fe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13fa9c14b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f13fa9c14b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10c67f06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010c67f0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a4d8ed529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fa4d8ed529_2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a4d8ed529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fa4d8ed529_2_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a4d8ed529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fa4d8ed529_2_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a4d8ed529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fa4d8ed529_2_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84eabe5fe_1_13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f84eabe5fe_1_13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5" name="Google Shape;45;gf84eabe5fe_1_1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84eabe5fe_1_13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" name="Google Shape;48;gf84eabe5fe_1_13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9" name="Google Shape;49;gf84eabe5fe_1_1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4eabe5fe_1_1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ver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a4d8ed529_2_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fa4d8ed529_2_4"/>
          <p:cNvSpPr txBox="1"/>
          <p:nvPr>
            <p:ph type="ctrTitle"/>
          </p:nvPr>
        </p:nvSpPr>
        <p:spPr>
          <a:xfrm>
            <a:off x="564472" y="565718"/>
            <a:ext cx="8197545" cy="266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fa4d8ed529_2_4"/>
          <p:cNvSpPr txBox="1"/>
          <p:nvPr>
            <p:ph idx="1" type="subTitle"/>
          </p:nvPr>
        </p:nvSpPr>
        <p:spPr>
          <a:xfrm>
            <a:off x="578902" y="3626584"/>
            <a:ext cx="81975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spcBef>
                <a:spcPts val="640"/>
              </a:spcBef>
              <a:spcAft>
                <a:spcPts val="0"/>
              </a:spcAft>
              <a:buClr>
                <a:srgbClr val="88A7B5"/>
              </a:buClr>
              <a:buSzPts val="3200"/>
              <a:buNone/>
              <a:defRPr>
                <a:solidFill>
                  <a:srgbClr val="88A7B5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A7B5"/>
              </a:buClr>
              <a:buSzPts val="3200"/>
              <a:buNone/>
              <a:defRPr>
                <a:solidFill>
                  <a:srgbClr val="88A7B5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A7B5"/>
              </a:buClr>
              <a:buSzPts val="2560"/>
              <a:buNone/>
              <a:defRPr>
                <a:solidFill>
                  <a:srgbClr val="88A7B5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A7B5"/>
              </a:buClr>
              <a:buSzPts val="3200"/>
              <a:buNone/>
              <a:defRPr>
                <a:solidFill>
                  <a:srgbClr val="88A7B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A7B5"/>
              </a:buClr>
              <a:buSzPts val="2000"/>
              <a:buNone/>
              <a:defRPr>
                <a:solidFill>
                  <a:srgbClr val="88A7B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A7B5"/>
              </a:buClr>
              <a:buSzPts val="2000"/>
              <a:buNone/>
              <a:defRPr>
                <a:solidFill>
                  <a:srgbClr val="88A7B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A7B5"/>
              </a:buClr>
              <a:buSzPts val="2000"/>
              <a:buNone/>
              <a:defRPr>
                <a:solidFill>
                  <a:srgbClr val="88A7B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A7B5"/>
              </a:buClr>
              <a:buSzPts val="2000"/>
              <a:buNone/>
              <a:defRPr>
                <a:solidFill>
                  <a:srgbClr val="88A7B5"/>
                </a:solidFill>
              </a:defRPr>
            </a:lvl9pPr>
          </a:lstStyle>
          <a:p/>
        </p:txBody>
      </p:sp>
      <p:sp>
        <p:nvSpPr>
          <p:cNvPr id="60" name="Google Shape;60;gfa4d8ed529_2_4"/>
          <p:cNvSpPr/>
          <p:nvPr/>
        </p:nvSpPr>
        <p:spPr>
          <a:xfrm>
            <a:off x="9554713" y="791711"/>
            <a:ext cx="5274575" cy="5274575"/>
          </a:xfrm>
          <a:prstGeom prst="ellipse">
            <a:avLst/>
          </a:prstGeom>
          <a:noFill/>
          <a:ln cap="flat" cmpd="sng" w="920750">
            <a:solidFill>
              <a:srgbClr val="0086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gfa4d8ed529_2_4"/>
          <p:cNvCxnSpPr/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2" name="Google Shape;62;gfa4d8ed529_2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itle, content, logo, page #">
  <p:cSld name="3 Title, content, logo, page #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a4d8ed529_2_11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" name="Google Shape;65;gfa4d8ed529_2_11"/>
          <p:cNvCxnSpPr/>
          <p:nvPr/>
        </p:nvCxnSpPr>
        <p:spPr>
          <a:xfrm>
            <a:off x="0" y="147571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gfa4d8ed529_2_11"/>
          <p:cNvSpPr txBox="1"/>
          <p:nvPr>
            <p:ph idx="1" type="body"/>
          </p:nvPr>
        </p:nvSpPr>
        <p:spPr>
          <a:xfrm>
            <a:off x="578902" y="1715289"/>
            <a:ext cx="11034197" cy="401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TR"/>
              <a:buChar char="◦"/>
              <a:defRPr/>
            </a:lvl3pPr>
            <a:lvl4pPr indent="-391160" lvl="3" marL="18288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Char char="▪"/>
              <a:defRPr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7" name="Google Shape;67;gfa4d8ed529_2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fa4d8ed529_2_11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ection or chapter divider">
  <p:cSld name="2 Section or chapter divi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a4d8ed529_2_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fa4d8ed529_2_17"/>
          <p:cNvSpPr/>
          <p:nvPr/>
        </p:nvSpPr>
        <p:spPr>
          <a:xfrm>
            <a:off x="3458713" y="791713"/>
            <a:ext cx="5274575" cy="5274575"/>
          </a:xfrm>
          <a:prstGeom prst="ellipse">
            <a:avLst/>
          </a:prstGeom>
          <a:noFill/>
          <a:ln cap="flat" cmpd="sng" w="920750">
            <a:solidFill>
              <a:srgbClr val="0086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fa4d8ed529_2_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"/>
            <a:ext cx="12192000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fa4d8ed529_2_17"/>
          <p:cNvSpPr txBox="1"/>
          <p:nvPr>
            <p:ph type="ctrTitle"/>
          </p:nvPr>
        </p:nvSpPr>
        <p:spPr>
          <a:xfrm>
            <a:off x="578902" y="715992"/>
            <a:ext cx="11034197" cy="2337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" name="Google Shape;74;gfa4d8ed529_2_17"/>
          <p:cNvCxnSpPr/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" name="Google Shape;75;gfa4d8ed529_2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Title, content, logo, reference, page #">
  <p:cSld name="4 Title, content, logo, reference, page #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a4d8ed529_2_24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" name="Google Shape;78;gfa4d8ed529_2_24"/>
          <p:cNvCxnSpPr/>
          <p:nvPr/>
        </p:nvCxnSpPr>
        <p:spPr>
          <a:xfrm>
            <a:off x="0" y="147571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gfa4d8ed529_2_24"/>
          <p:cNvSpPr txBox="1"/>
          <p:nvPr>
            <p:ph idx="1" type="body"/>
          </p:nvPr>
        </p:nvSpPr>
        <p:spPr>
          <a:xfrm>
            <a:off x="578902" y="1715289"/>
            <a:ext cx="11034197" cy="374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TR"/>
              <a:buChar char="◦"/>
              <a:defRPr/>
            </a:lvl3pPr>
            <a:lvl4pPr indent="-391160" lvl="3" marL="18288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0" name="Google Shape;80;gfa4d8ed529_2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fa4d8ed529_2_24"/>
          <p:cNvSpPr txBox="1"/>
          <p:nvPr>
            <p:ph idx="2" type="body"/>
          </p:nvPr>
        </p:nvSpPr>
        <p:spPr>
          <a:xfrm>
            <a:off x="2484967" y="5556251"/>
            <a:ext cx="9129184" cy="624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gfa4d8ed529_2_24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Title, side x side content, logo, page #">
  <p:cSld name="5 Title, side x side content, logo, page #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a4d8ed529_2_31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5" name="Google Shape;85;gfa4d8ed529_2_31"/>
          <p:cNvCxnSpPr/>
          <p:nvPr/>
        </p:nvCxnSpPr>
        <p:spPr>
          <a:xfrm>
            <a:off x="0" y="147571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gfa4d8ed529_2_31"/>
          <p:cNvSpPr txBox="1"/>
          <p:nvPr>
            <p:ph idx="1" type="body"/>
          </p:nvPr>
        </p:nvSpPr>
        <p:spPr>
          <a:xfrm>
            <a:off x="578901" y="1706881"/>
            <a:ext cx="5378824" cy="402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gfa4d8ed529_2_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fa4d8ed529_2_31"/>
          <p:cNvSpPr txBox="1"/>
          <p:nvPr>
            <p:ph idx="2" type="body"/>
          </p:nvPr>
        </p:nvSpPr>
        <p:spPr>
          <a:xfrm>
            <a:off x="6248400" y="1706881"/>
            <a:ext cx="5378824" cy="402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fa4d8ed529_2_31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, logo, page #">
  <p:cSld name="6 Title, logo, page #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a4d8ed529_2_38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" name="Google Shape;92;gfa4d8ed529_2_38"/>
          <p:cNvCxnSpPr/>
          <p:nvPr/>
        </p:nvCxnSpPr>
        <p:spPr>
          <a:xfrm>
            <a:off x="0" y="147571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" name="Google Shape;93;gfa4d8ed529_2_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fa4d8ed529_2_38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Title and line">
  <p:cSld name="7 Title and lin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4d8ed529_2_43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7" name="Google Shape;97;gfa4d8ed529_2_43"/>
          <p:cNvCxnSpPr/>
          <p:nvPr/>
        </p:nvCxnSpPr>
        <p:spPr>
          <a:xfrm>
            <a:off x="0" y="147571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f84eabe5fe_1_9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" name="Google Shape;13;gf84eabe5fe_1_9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4" name="Google Shape;14;gf84eabe5fe_1_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blank">
  <p:cSld name="8 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Title, no line, logo, page #">
  <p:cSld name="9 Title, no line, logo, page #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a4d8ed529_2_47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1" name="Google Shape;101;gfa4d8ed529_2_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fa4d8ed529_2_47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Asymmetric side by side content">
  <p:cSld name="10 Asymmetric side by side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a4d8ed529_2_51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" name="Google Shape;105;gfa4d8ed529_2_51"/>
          <p:cNvCxnSpPr/>
          <p:nvPr/>
        </p:nvCxnSpPr>
        <p:spPr>
          <a:xfrm>
            <a:off x="0" y="147571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gfa4d8ed529_2_51"/>
          <p:cNvSpPr txBox="1"/>
          <p:nvPr>
            <p:ph idx="1" type="body"/>
          </p:nvPr>
        </p:nvSpPr>
        <p:spPr>
          <a:xfrm>
            <a:off x="578902" y="1706881"/>
            <a:ext cx="3508417" cy="402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7" name="Google Shape;107;gfa4d8ed529_2_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fa4d8ed529_2_51"/>
          <p:cNvSpPr txBox="1"/>
          <p:nvPr>
            <p:ph idx="2" type="body"/>
          </p:nvPr>
        </p:nvSpPr>
        <p:spPr>
          <a:xfrm>
            <a:off x="4297181" y="1706881"/>
            <a:ext cx="7330044" cy="402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fa4d8ed529_2_51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2x2 grid of content">
  <p:cSld name="11 2x2 grid of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a4d8ed529_2_58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" name="Google Shape;112;gfa4d8ed529_2_58"/>
          <p:cNvCxnSpPr/>
          <p:nvPr/>
        </p:nvCxnSpPr>
        <p:spPr>
          <a:xfrm>
            <a:off x="0" y="147571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gfa4d8ed529_2_58"/>
          <p:cNvSpPr txBox="1"/>
          <p:nvPr>
            <p:ph idx="1" type="body"/>
          </p:nvPr>
        </p:nvSpPr>
        <p:spPr>
          <a:xfrm>
            <a:off x="578901" y="1706881"/>
            <a:ext cx="5443928" cy="187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4" name="Google Shape;114;gfa4d8ed529_2_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fa4d8ed529_2_58"/>
          <p:cNvSpPr txBox="1"/>
          <p:nvPr>
            <p:ph idx="2" type="body"/>
          </p:nvPr>
        </p:nvSpPr>
        <p:spPr>
          <a:xfrm>
            <a:off x="6169173" y="1706881"/>
            <a:ext cx="5443928" cy="187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fa4d8ed529_2_58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gfa4d8ed529_2_58"/>
          <p:cNvSpPr txBox="1"/>
          <p:nvPr>
            <p:ph idx="3" type="body"/>
          </p:nvPr>
        </p:nvSpPr>
        <p:spPr>
          <a:xfrm>
            <a:off x="578901" y="3756461"/>
            <a:ext cx="5443928" cy="187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gfa4d8ed529_2_58"/>
          <p:cNvSpPr txBox="1"/>
          <p:nvPr>
            <p:ph idx="4" type="body"/>
          </p:nvPr>
        </p:nvSpPr>
        <p:spPr>
          <a:xfrm>
            <a:off x="6169173" y="3756461"/>
            <a:ext cx="5443928" cy="187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Title, wide content and caption">
  <p:cSld name="12 Title, wide content and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a4d8ed529_2_67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" name="Google Shape;121;gfa4d8ed529_2_67"/>
          <p:cNvCxnSpPr/>
          <p:nvPr/>
        </p:nvCxnSpPr>
        <p:spPr>
          <a:xfrm>
            <a:off x="0" y="147571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gfa4d8ed529_2_67"/>
          <p:cNvSpPr txBox="1"/>
          <p:nvPr>
            <p:ph idx="1" type="body"/>
          </p:nvPr>
        </p:nvSpPr>
        <p:spPr>
          <a:xfrm>
            <a:off x="578902" y="1715289"/>
            <a:ext cx="11034197" cy="319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TR"/>
              <a:buChar char="◦"/>
              <a:defRPr/>
            </a:lvl3pPr>
            <a:lvl4pPr indent="-391160" lvl="3" marL="18288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gfa4d8ed529_2_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471" y="5852630"/>
            <a:ext cx="1192920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fa4d8ed529_2_67"/>
          <p:cNvSpPr txBox="1"/>
          <p:nvPr>
            <p:ph idx="2" type="body"/>
          </p:nvPr>
        </p:nvSpPr>
        <p:spPr>
          <a:xfrm>
            <a:off x="578902" y="5070080"/>
            <a:ext cx="11035249" cy="624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◦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eriod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gfa4d8ed529_2_67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Final slide">
  <p:cSld name="13 Final slid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a4d8ed529_2_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fa4d8ed529_2_74"/>
          <p:cNvSpPr/>
          <p:nvPr/>
        </p:nvSpPr>
        <p:spPr>
          <a:xfrm>
            <a:off x="2800664" y="81612"/>
            <a:ext cx="6590669" cy="6590669"/>
          </a:xfrm>
          <a:prstGeom prst="ellipse">
            <a:avLst/>
          </a:prstGeom>
          <a:noFill/>
          <a:ln cap="flat" cmpd="sng" w="920750">
            <a:solidFill>
              <a:srgbClr val="0086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fa4d8ed529_2_74"/>
          <p:cNvSpPr txBox="1"/>
          <p:nvPr>
            <p:ph type="ctrTitle"/>
          </p:nvPr>
        </p:nvSpPr>
        <p:spPr>
          <a:xfrm>
            <a:off x="578902" y="1091242"/>
            <a:ext cx="11034197" cy="2337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" name="Google Shape;130;gfa4d8ed529_2_74"/>
          <p:cNvCxnSpPr/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1" name="Google Shape;131;gfa4d8ed529_2_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94941" y="3981891"/>
            <a:ext cx="2002115" cy="1270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f84eabe5fe_1_10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gf84eabe5fe_1_1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f84eabe5fe_1_10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0" name="Google Shape;20;gf84eabe5fe_1_10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1" name="Google Shape;21;gf84eabe5fe_1_10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f84eabe5fe_1_10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f84eabe5fe_1_10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" name="Google Shape;25;gf84eabe5fe_1_10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gf84eabe5fe_1_10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f84eabe5fe_1_1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9" name="Google Shape;29;gf84eabe5fe_1_1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f84eabe5fe_1_11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2" name="Google Shape;32;gf84eabe5fe_1_11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gf84eabe5fe_1_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f84eabe5fe_1_12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6" name="Google Shape;36;gf84eabe5fe_1_1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84eabe5fe_1_12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f84eabe5fe_1_12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0" name="Google Shape;40;gf84eabe5fe_1_12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" name="Google Shape;41;gf84eabe5fe_1_12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" name="Google Shape;42;gf84eabe5fe_1_1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84eabe5fe_1_9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f84eabe5fe_1_9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f84eabe5fe_1_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a4d8ed529_2_0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gfa4d8ed529_2_0"/>
          <p:cNvSpPr txBox="1"/>
          <p:nvPr>
            <p:ph idx="1" type="body"/>
          </p:nvPr>
        </p:nvSpPr>
        <p:spPr>
          <a:xfrm>
            <a:off x="578902" y="1705339"/>
            <a:ext cx="11034197" cy="402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TR"/>
              <a:buChar char="◦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116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lphaLcPeriod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gfa4d8ed529_2_0"/>
          <p:cNvSpPr txBox="1"/>
          <p:nvPr>
            <p:ph idx="12" type="sldNum"/>
          </p:nvPr>
        </p:nvSpPr>
        <p:spPr>
          <a:xfrm>
            <a:off x="8760362" y="6134078"/>
            <a:ext cx="2852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Relationship Id="rId5" Type="http://schemas.openxmlformats.org/officeDocument/2006/relationships/image" Target="../media/image9.jpg"/><Relationship Id="rId6" Type="http://schemas.openxmlformats.org/officeDocument/2006/relationships/image" Target="../media/image16.jpg"/><Relationship Id="rId7" Type="http://schemas.openxmlformats.org/officeDocument/2006/relationships/image" Target="../media/image15.jpg"/><Relationship Id="rId8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5" Type="http://schemas.openxmlformats.org/officeDocument/2006/relationships/hyperlink" Target="https://www.wcef2021.com/speaker/steven-van-weyenbe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84eabe5fe_0_0"/>
          <p:cNvSpPr txBox="1"/>
          <p:nvPr/>
        </p:nvSpPr>
        <p:spPr>
          <a:xfrm>
            <a:off x="0" y="2047800"/>
            <a:ext cx="12192000" cy="27402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f84eabe5f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2675" y="5389925"/>
            <a:ext cx="2260925" cy="109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f84eabe5fe_0_0"/>
          <p:cNvSpPr txBox="1"/>
          <p:nvPr/>
        </p:nvSpPr>
        <p:spPr>
          <a:xfrm>
            <a:off x="625800" y="2771625"/>
            <a:ext cx="10684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U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“Without it nothing moves”</a:t>
            </a:r>
            <a:endParaRPr b="1" i="0" sz="2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gf84eabe5fe_0_0"/>
          <p:cNvSpPr txBox="1"/>
          <p:nvPr/>
        </p:nvSpPr>
        <p:spPr>
          <a:xfrm>
            <a:off x="2092050" y="3072650"/>
            <a:ext cx="8007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</a:pPr>
            <a:r>
              <a:rPr lang="en-US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0" i="0" lang="en-US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November 2021 </a:t>
            </a:r>
            <a:endParaRPr b="0" i="0" sz="2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</a:pPr>
            <a:r>
              <a:t/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</a:pPr>
            <a:r>
              <a:rPr lang="en-US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r>
              <a:rPr b="0" i="0" lang="en-US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:00-</a:t>
            </a:r>
            <a:r>
              <a:rPr lang="en-US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r>
              <a:rPr b="0" i="0" lang="en-US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:00 GMT</a:t>
            </a:r>
            <a:endParaRPr b="0" i="0" sz="2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gf84eabe5fe_0_0"/>
          <p:cNvSpPr txBox="1"/>
          <p:nvPr/>
        </p:nvSpPr>
        <p:spPr>
          <a:xfrm>
            <a:off x="11764425" y="0"/>
            <a:ext cx="427500" cy="4299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f84eabe5fe_0_0"/>
          <p:cNvSpPr txBox="1"/>
          <p:nvPr/>
        </p:nvSpPr>
        <p:spPr>
          <a:xfrm>
            <a:off x="11106900" y="217425"/>
            <a:ext cx="300000" cy="3048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f84eabe5fe_0_0"/>
          <p:cNvSpPr txBox="1"/>
          <p:nvPr/>
        </p:nvSpPr>
        <p:spPr>
          <a:xfrm>
            <a:off x="11654825" y="869225"/>
            <a:ext cx="300000" cy="3048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f84eabe5fe_0_0"/>
          <p:cNvSpPr txBox="1"/>
          <p:nvPr/>
        </p:nvSpPr>
        <p:spPr>
          <a:xfrm>
            <a:off x="10966950" y="771250"/>
            <a:ext cx="427500" cy="4299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f84eabe5fe_0_0"/>
          <p:cNvSpPr txBox="1"/>
          <p:nvPr/>
        </p:nvSpPr>
        <p:spPr>
          <a:xfrm>
            <a:off x="11106900" y="1542675"/>
            <a:ext cx="203100" cy="2085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f84eabe5fe_0_0"/>
          <p:cNvSpPr txBox="1"/>
          <p:nvPr/>
        </p:nvSpPr>
        <p:spPr>
          <a:xfrm>
            <a:off x="10406575" y="564425"/>
            <a:ext cx="300000" cy="3048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f84eabe5fe_0_0"/>
          <p:cNvSpPr txBox="1"/>
          <p:nvPr/>
        </p:nvSpPr>
        <p:spPr>
          <a:xfrm>
            <a:off x="10406575" y="1237875"/>
            <a:ext cx="300000" cy="3048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f84eabe5fe_0_0"/>
          <p:cNvSpPr txBox="1"/>
          <p:nvPr/>
        </p:nvSpPr>
        <p:spPr>
          <a:xfrm>
            <a:off x="11703275" y="1613350"/>
            <a:ext cx="203100" cy="2085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f84eabe5f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075" y="5694025"/>
            <a:ext cx="2661050" cy="65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f84eabe5fe_0_0"/>
          <p:cNvSpPr txBox="1"/>
          <p:nvPr/>
        </p:nvSpPr>
        <p:spPr>
          <a:xfrm>
            <a:off x="4889375" y="5025163"/>
            <a:ext cx="2574900" cy="507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376092"/>
                </a:solidFill>
                <a:latin typeface="Montserrat"/>
                <a:ea typeface="Montserrat"/>
                <a:cs typeface="Montserrat"/>
                <a:sym typeface="Montserrat"/>
              </a:rPr>
              <a:t>Hosted by</a:t>
            </a:r>
            <a:endParaRPr b="1">
              <a:solidFill>
                <a:srgbClr val="37609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a4d8ed529_2_110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Lessons for public and private sector</a:t>
            </a:r>
            <a:endParaRPr/>
          </a:p>
        </p:txBody>
      </p:sp>
      <p:sp>
        <p:nvSpPr>
          <p:cNvPr id="227" name="Google Shape;227;gfa4d8ed529_2_110"/>
          <p:cNvSpPr txBox="1"/>
          <p:nvPr>
            <p:ph idx="1" type="body"/>
          </p:nvPr>
        </p:nvSpPr>
        <p:spPr>
          <a:xfrm>
            <a:off x="578902" y="1715289"/>
            <a:ext cx="11034197" cy="401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lang="en-US"/>
              <a:t>We’re on the right path, but the numbers will keep growing.</a:t>
            </a:r>
            <a:endParaRPr/>
          </a:p>
          <a:p>
            <a:pPr indent="-514350" lvl="0" marL="514350" rtl="0" algn="l">
              <a:spcBef>
                <a:spcPts val="18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lang="en-US"/>
              <a:t>Lots of charging means there is room for all to help!</a:t>
            </a:r>
            <a:endParaRPr/>
          </a:p>
          <a:p>
            <a:pPr indent="-514350" lvl="0" marL="514350" rtl="0" algn="l">
              <a:spcBef>
                <a:spcPts val="18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lang="en-US"/>
              <a:t>The future is uncertain, so track progress and update plans regularly.</a:t>
            </a:r>
            <a:endParaRPr/>
          </a:p>
          <a:p>
            <a:pPr indent="-311150" lvl="0" marL="514350" rtl="0" algn="l">
              <a:spcBef>
                <a:spcPts val="18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8" name="Google Shape;228;gfa4d8ed529_2_110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fc1a6832f7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050" y="2790425"/>
            <a:ext cx="1829900" cy="18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fc1a6832f7_0_42"/>
          <p:cNvSpPr txBox="1"/>
          <p:nvPr/>
        </p:nvSpPr>
        <p:spPr>
          <a:xfrm>
            <a:off x="-5100" y="399350"/>
            <a:ext cx="12202200" cy="8367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 Moderated Pannel</a:t>
            </a:r>
            <a:endParaRPr b="1" i="0" sz="2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gfc1a6832f7_0_42"/>
          <p:cNvSpPr txBox="1"/>
          <p:nvPr/>
        </p:nvSpPr>
        <p:spPr>
          <a:xfrm>
            <a:off x="0" y="6487200"/>
            <a:ext cx="12192000" cy="4155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gfc1a6832f7_0_42"/>
          <p:cNvSpPr/>
          <p:nvPr/>
        </p:nvSpPr>
        <p:spPr>
          <a:xfrm>
            <a:off x="5137250" y="2550512"/>
            <a:ext cx="2305640" cy="2244668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fc1a6832f7_0_42"/>
          <p:cNvSpPr txBox="1"/>
          <p:nvPr/>
        </p:nvSpPr>
        <p:spPr>
          <a:xfrm>
            <a:off x="3723275" y="4839625"/>
            <a:ext cx="52965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Dr. Sydney Vergis</a:t>
            </a:r>
            <a:endParaRPr b="1" sz="1600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8282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Division Chief, California Air Resources Board. </a:t>
            </a:r>
            <a:endParaRPr>
              <a:solidFill>
                <a:srgbClr val="28282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gfc1a6832f7_0_42"/>
          <p:cNvSpPr txBox="1"/>
          <p:nvPr/>
        </p:nvSpPr>
        <p:spPr>
          <a:xfrm>
            <a:off x="4766000" y="19435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Moderator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fc1a6832f7_0_82"/>
          <p:cNvPicPr preferRelativeResize="0"/>
          <p:nvPr/>
        </p:nvPicPr>
        <p:blipFill rotWithShape="1">
          <a:blip r:embed="rId3">
            <a:alphaModFix/>
          </a:blip>
          <a:srcRect b="47042" l="15705" r="16799" t="0"/>
          <a:stretch/>
        </p:blipFill>
        <p:spPr>
          <a:xfrm>
            <a:off x="8785164" y="1156238"/>
            <a:ext cx="821698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fc1a6832f7_0_82"/>
          <p:cNvPicPr preferRelativeResize="0"/>
          <p:nvPr/>
        </p:nvPicPr>
        <p:blipFill rotWithShape="1">
          <a:blip r:embed="rId4">
            <a:alphaModFix/>
          </a:blip>
          <a:srcRect b="40265" l="19822" r="18809" t="9672"/>
          <a:stretch/>
        </p:blipFill>
        <p:spPr>
          <a:xfrm>
            <a:off x="6593825" y="3762100"/>
            <a:ext cx="821699" cy="7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fc1a6832f7_0_82"/>
          <p:cNvPicPr preferRelativeResize="0"/>
          <p:nvPr/>
        </p:nvPicPr>
        <p:blipFill rotWithShape="1">
          <a:blip r:embed="rId5">
            <a:alphaModFix/>
          </a:blip>
          <a:srcRect b="62266" l="34918" r="27626" t="5576"/>
          <a:stretch/>
        </p:blipFill>
        <p:spPr>
          <a:xfrm>
            <a:off x="4412622" y="3769276"/>
            <a:ext cx="911125" cy="7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fc1a6832f7_0_82"/>
          <p:cNvPicPr preferRelativeResize="0"/>
          <p:nvPr/>
        </p:nvPicPr>
        <p:blipFill rotWithShape="1">
          <a:blip r:embed="rId6">
            <a:alphaModFix/>
          </a:blip>
          <a:srcRect b="63085" l="53131" r="27736" t="3972"/>
          <a:stretch/>
        </p:blipFill>
        <p:spPr>
          <a:xfrm>
            <a:off x="6666325" y="1110075"/>
            <a:ext cx="821699" cy="8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fc1a6832f7_0_82"/>
          <p:cNvPicPr preferRelativeResize="0"/>
          <p:nvPr/>
        </p:nvPicPr>
        <p:blipFill rotWithShape="1">
          <a:blip r:embed="rId7">
            <a:alphaModFix/>
          </a:blip>
          <a:srcRect b="44986" l="39330" r="38341" t="18148"/>
          <a:stretch/>
        </p:blipFill>
        <p:spPr>
          <a:xfrm>
            <a:off x="4474675" y="1105425"/>
            <a:ext cx="821699" cy="8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fc1a6832f7_0_82"/>
          <p:cNvPicPr preferRelativeResize="0"/>
          <p:nvPr/>
        </p:nvPicPr>
        <p:blipFill rotWithShape="1">
          <a:blip r:embed="rId8">
            <a:alphaModFix/>
          </a:blip>
          <a:srcRect b="16681" l="22348" r="29918" t="15645"/>
          <a:stretch/>
        </p:blipFill>
        <p:spPr>
          <a:xfrm>
            <a:off x="2306150" y="1127375"/>
            <a:ext cx="821700" cy="78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fc1a6832f7_0_82"/>
          <p:cNvSpPr txBox="1"/>
          <p:nvPr/>
        </p:nvSpPr>
        <p:spPr>
          <a:xfrm>
            <a:off x="0" y="18350"/>
            <a:ext cx="12044700" cy="59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Pannelists</a:t>
            </a:r>
            <a:endParaRPr b="1" i="0" sz="2500" u="none" cap="none" strike="noStrike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gfc1a6832f7_0_82"/>
          <p:cNvSpPr txBox="1"/>
          <p:nvPr/>
        </p:nvSpPr>
        <p:spPr>
          <a:xfrm>
            <a:off x="0" y="6487200"/>
            <a:ext cx="12192000" cy="4155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gfc1a6832f7_0_82"/>
          <p:cNvSpPr/>
          <p:nvPr/>
        </p:nvSpPr>
        <p:spPr>
          <a:xfrm>
            <a:off x="2090636" y="933290"/>
            <a:ext cx="1271376" cy="1187822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fc1a6832f7_0_82"/>
          <p:cNvSpPr txBox="1"/>
          <p:nvPr/>
        </p:nvSpPr>
        <p:spPr>
          <a:xfrm>
            <a:off x="1270024" y="2179643"/>
            <a:ext cx="2964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Mr. Andreas Follér</a:t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Head of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Sustainability Scania</a:t>
            </a:r>
            <a:endParaRPr>
              <a:solidFill>
                <a:srgbClr val="090909"/>
              </a:solidFill>
              <a:highlight>
                <a:srgbClr val="EEEEE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980B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gfc1a6832f7_0_82"/>
          <p:cNvSpPr/>
          <p:nvPr/>
        </p:nvSpPr>
        <p:spPr>
          <a:xfrm>
            <a:off x="4244796" y="945491"/>
            <a:ext cx="1271376" cy="1187822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fc1a6832f7_0_82"/>
          <p:cNvSpPr txBox="1"/>
          <p:nvPr/>
        </p:nvSpPr>
        <p:spPr>
          <a:xfrm>
            <a:off x="3347984" y="2191844"/>
            <a:ext cx="296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Mr. Isbrand Ho</a:t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Managing Director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Of Byd Europe B.V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980B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gfc1a6832f7_0_82"/>
          <p:cNvSpPr/>
          <p:nvPr/>
        </p:nvSpPr>
        <p:spPr>
          <a:xfrm>
            <a:off x="6410819" y="933473"/>
            <a:ext cx="1271376" cy="1187822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fc1a6832f7_0_82"/>
          <p:cNvSpPr txBox="1"/>
          <p:nvPr/>
        </p:nvSpPr>
        <p:spPr>
          <a:xfrm>
            <a:off x="5514008" y="2179826"/>
            <a:ext cx="2964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Mr. Joachim Rosenberg,</a:t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Vice President And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Head Of Volvo Energy,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Volvo Group</a:t>
            </a:r>
            <a:endParaRPr>
              <a:solidFill>
                <a:srgbClr val="090909"/>
              </a:solidFill>
              <a:highlight>
                <a:srgbClr val="EEEEE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980B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gfc1a6832f7_0_82"/>
          <p:cNvSpPr/>
          <p:nvPr/>
        </p:nvSpPr>
        <p:spPr>
          <a:xfrm>
            <a:off x="4236173" y="3539887"/>
            <a:ext cx="1271376" cy="1187822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fc1a6832f7_0_82"/>
          <p:cNvSpPr txBox="1"/>
          <p:nvPr/>
        </p:nvSpPr>
        <p:spPr>
          <a:xfrm>
            <a:off x="3415561" y="4797636"/>
            <a:ext cx="296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Ms. Sharon Dijksma</a:t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Mayor Utrecht,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Netherlands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gfc1a6832f7_0_82"/>
          <p:cNvSpPr/>
          <p:nvPr/>
        </p:nvSpPr>
        <p:spPr>
          <a:xfrm>
            <a:off x="6344032" y="3559325"/>
            <a:ext cx="1271376" cy="1187822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fc1a6832f7_0_82"/>
          <p:cNvSpPr txBox="1"/>
          <p:nvPr/>
        </p:nvSpPr>
        <p:spPr>
          <a:xfrm>
            <a:off x="5783491" y="4805678"/>
            <a:ext cx="2491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Mr. Jeremy Hewitt</a:t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Assistant Deputy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Minister For Climate Change Strategy, British Columbia, Canada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980B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gfc1a6832f7_0_82"/>
          <p:cNvSpPr/>
          <p:nvPr/>
        </p:nvSpPr>
        <p:spPr>
          <a:xfrm>
            <a:off x="8549260" y="941849"/>
            <a:ext cx="1271376" cy="1187822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fc1a6832f7_0_82"/>
          <p:cNvSpPr txBox="1"/>
          <p:nvPr/>
        </p:nvSpPr>
        <p:spPr>
          <a:xfrm>
            <a:off x="7728638" y="2199588"/>
            <a:ext cx="27864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Mr. Bram Poeth</a:t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Chief Commercial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Officer, EV Box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c1a6832f7_0_59"/>
          <p:cNvSpPr txBox="1"/>
          <p:nvPr/>
        </p:nvSpPr>
        <p:spPr>
          <a:xfrm>
            <a:off x="-5100" y="399350"/>
            <a:ext cx="12202200" cy="8367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4. Concluding remarks and presentation call for action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gfc1a6832f7_0_59"/>
          <p:cNvSpPr txBox="1"/>
          <p:nvPr/>
        </p:nvSpPr>
        <p:spPr>
          <a:xfrm>
            <a:off x="0" y="6487200"/>
            <a:ext cx="12192000" cy="4155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gfc1a6832f7_0_59"/>
          <p:cNvPicPr preferRelativeResize="0"/>
          <p:nvPr/>
        </p:nvPicPr>
        <p:blipFill rotWithShape="1">
          <a:blip r:embed="rId3">
            <a:alphaModFix/>
          </a:blip>
          <a:srcRect b="31379" l="10516" r="9142" t="9824"/>
          <a:stretch/>
        </p:blipFill>
        <p:spPr>
          <a:xfrm>
            <a:off x="2807150" y="2771075"/>
            <a:ext cx="1491727" cy="15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fc1a6832f7_0_59"/>
          <p:cNvSpPr/>
          <p:nvPr/>
        </p:nvSpPr>
        <p:spPr>
          <a:xfrm>
            <a:off x="2409350" y="2360437"/>
            <a:ext cx="2305640" cy="2244668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fc1a6832f7_0_59"/>
          <p:cNvSpPr txBox="1"/>
          <p:nvPr/>
        </p:nvSpPr>
        <p:spPr>
          <a:xfrm>
            <a:off x="1457225" y="4716325"/>
            <a:ext cx="451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980B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Ms. </a:t>
            </a:r>
            <a:r>
              <a:rPr b="1" lang="en-US" sz="1600">
                <a:solidFill>
                  <a:srgbClr val="2980B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Liane M. Randolph</a:t>
            </a:r>
            <a:endParaRPr b="1" sz="1800">
              <a:solidFill>
                <a:srgbClr val="2980B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82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TDA Chair/</a:t>
            </a:r>
            <a:r>
              <a:rPr lang="en-US">
                <a:solidFill>
                  <a:srgbClr val="28282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California Air Resources Board </a:t>
            </a:r>
            <a:r>
              <a:rPr lang="en-US">
                <a:solidFill>
                  <a:srgbClr val="28282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Chair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gfc1a6832f7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925" y="2070975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fc1a6832f7_0_59"/>
          <p:cNvSpPr txBox="1"/>
          <p:nvPr/>
        </p:nvSpPr>
        <p:spPr>
          <a:xfrm>
            <a:off x="7049175" y="5036663"/>
            <a:ext cx="306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Scan the QR Code with your phone to see the signatories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2980B9"/>
            </a:gs>
            <a:gs pos="100000">
              <a:srgbClr val="16A085"/>
            </a:gs>
          </a:gsLst>
          <a:lin ang="5400700" scaled="0"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13fa9c14b_0_359"/>
          <p:cNvSpPr txBox="1"/>
          <p:nvPr/>
        </p:nvSpPr>
        <p:spPr>
          <a:xfrm>
            <a:off x="333225" y="2995725"/>
            <a:ext cx="11332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Montserrat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b="1" i="0" sz="4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2980B9"/>
            </a:gs>
            <a:gs pos="100000">
              <a:srgbClr val="16A085"/>
            </a:gs>
          </a:gsLst>
          <a:lin ang="5400700" scaled="0"/>
        </a:gra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f84eabe5fe_0_17"/>
          <p:cNvPicPr preferRelativeResize="0"/>
          <p:nvPr/>
        </p:nvPicPr>
        <p:blipFill rotWithShape="1">
          <a:blip r:embed="rId3">
            <a:alphaModFix/>
          </a:blip>
          <a:srcRect b="20417" l="37672" r="34205" t="28726"/>
          <a:stretch/>
        </p:blipFill>
        <p:spPr>
          <a:xfrm>
            <a:off x="5068925" y="2823650"/>
            <a:ext cx="2473101" cy="317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f84eabe5fe_0_17"/>
          <p:cNvSpPr txBox="1"/>
          <p:nvPr/>
        </p:nvSpPr>
        <p:spPr>
          <a:xfrm>
            <a:off x="653950" y="1533275"/>
            <a:ext cx="10757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Font typeface="Montserrat"/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Please mute your microphone when not speaking.</a:t>
            </a:r>
            <a:endParaRPr b="1" i="0" sz="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84eabe5fe_0_26"/>
          <p:cNvSpPr txBox="1"/>
          <p:nvPr/>
        </p:nvSpPr>
        <p:spPr>
          <a:xfrm>
            <a:off x="0" y="6487200"/>
            <a:ext cx="12192000" cy="4155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gf84eabe5fe_0_26"/>
          <p:cNvSpPr/>
          <p:nvPr/>
        </p:nvSpPr>
        <p:spPr>
          <a:xfrm>
            <a:off x="2539682" y="2916455"/>
            <a:ext cx="500400" cy="8232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f84eabe5fe_0_26"/>
          <p:cNvSpPr txBox="1"/>
          <p:nvPr/>
        </p:nvSpPr>
        <p:spPr>
          <a:xfrm>
            <a:off x="3463025" y="1309275"/>
            <a:ext cx="8729100" cy="28035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f84eabe5fe_0_26"/>
          <p:cNvSpPr txBox="1"/>
          <p:nvPr/>
        </p:nvSpPr>
        <p:spPr>
          <a:xfrm>
            <a:off x="4044275" y="2031150"/>
            <a:ext cx="7566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Opening  by Transport Decarbonisation Alliance (TDA)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Framing presentation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Moderated panel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Concluding remarks and presentation call for action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828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gf84eabe5fe_0_26"/>
          <p:cNvSpPr txBox="1"/>
          <p:nvPr/>
        </p:nvSpPr>
        <p:spPr>
          <a:xfrm>
            <a:off x="365013" y="3004800"/>
            <a:ext cx="205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3600"/>
              <a:buFont typeface="Montserrat"/>
              <a:buNone/>
            </a:pPr>
            <a:r>
              <a:rPr b="0" i="0" lang="en-US" sz="36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f13fa9c14b_0_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450" y="2695625"/>
            <a:ext cx="1491725" cy="155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f13fa9c14b_0_307"/>
          <p:cNvPicPr preferRelativeResize="0"/>
          <p:nvPr/>
        </p:nvPicPr>
        <p:blipFill rotWithShape="1">
          <a:blip r:embed="rId4">
            <a:alphaModFix/>
          </a:blip>
          <a:srcRect b="31379" l="10516" r="9142" t="9824"/>
          <a:stretch/>
        </p:blipFill>
        <p:spPr>
          <a:xfrm>
            <a:off x="7761875" y="2717300"/>
            <a:ext cx="1491727" cy="15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f13fa9c14b_0_307"/>
          <p:cNvSpPr txBox="1"/>
          <p:nvPr/>
        </p:nvSpPr>
        <p:spPr>
          <a:xfrm>
            <a:off x="-5100" y="399350"/>
            <a:ext cx="12202200" cy="8367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275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Montserrat"/>
              <a:buAutoNum type="arabicPeriod"/>
            </a:pPr>
            <a:r>
              <a:rPr b="1" lang="en-US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Opening Transport Decarbonisation Alliance (TDA)</a:t>
            </a:r>
            <a:endParaRPr b="1" i="0" sz="2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gf13fa9c14b_0_307"/>
          <p:cNvSpPr txBox="1"/>
          <p:nvPr/>
        </p:nvSpPr>
        <p:spPr>
          <a:xfrm>
            <a:off x="0" y="6487200"/>
            <a:ext cx="12192000" cy="4155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gf13fa9c14b_0_307"/>
          <p:cNvSpPr txBox="1"/>
          <p:nvPr/>
        </p:nvSpPr>
        <p:spPr>
          <a:xfrm>
            <a:off x="1711025" y="4662550"/>
            <a:ext cx="451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Mr. S</a:t>
            </a:r>
            <a:r>
              <a:rPr b="1" lang="en-US" sz="1600">
                <a:solidFill>
                  <a:srgbClr val="2980B9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teven van Weyenberg</a:t>
            </a:r>
            <a:r>
              <a:rPr b="1" lang="en-US" sz="1600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2980B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Minister for the Environment, the Netherlands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gf13fa9c14b_0_307"/>
          <p:cNvSpPr/>
          <p:nvPr/>
        </p:nvSpPr>
        <p:spPr>
          <a:xfrm>
            <a:off x="2783475" y="2317224"/>
            <a:ext cx="2305640" cy="2244668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f13fa9c14b_0_307"/>
          <p:cNvSpPr/>
          <p:nvPr/>
        </p:nvSpPr>
        <p:spPr>
          <a:xfrm>
            <a:off x="7364075" y="2306662"/>
            <a:ext cx="2305640" cy="2244668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f13fa9c14b_0_307"/>
          <p:cNvSpPr txBox="1"/>
          <p:nvPr/>
        </p:nvSpPr>
        <p:spPr>
          <a:xfrm>
            <a:off x="6411950" y="4662550"/>
            <a:ext cx="451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2980B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Ms. </a:t>
            </a:r>
            <a:r>
              <a:rPr b="1" lang="en-US" sz="1600">
                <a:solidFill>
                  <a:srgbClr val="2980B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Liane M. Randolph</a:t>
            </a:r>
            <a:endParaRPr b="1" sz="1800">
              <a:solidFill>
                <a:srgbClr val="2980B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82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Chair California Air Resources Board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1010c67f06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225" y="2702925"/>
            <a:ext cx="1748175" cy="147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010c67f066_0_0"/>
          <p:cNvSpPr txBox="1"/>
          <p:nvPr/>
        </p:nvSpPr>
        <p:spPr>
          <a:xfrm>
            <a:off x="-5100" y="399350"/>
            <a:ext cx="12202200" cy="8367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Framing presentation</a:t>
            </a:r>
            <a:endParaRPr b="1" i="0" sz="2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1010c67f066_0_0"/>
          <p:cNvSpPr txBox="1"/>
          <p:nvPr/>
        </p:nvSpPr>
        <p:spPr>
          <a:xfrm>
            <a:off x="0" y="6487200"/>
            <a:ext cx="12192000" cy="415500"/>
          </a:xfrm>
          <a:prstGeom prst="rect">
            <a:avLst/>
          </a:pr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g1010c67f066_0_0"/>
          <p:cNvSpPr/>
          <p:nvPr/>
        </p:nvSpPr>
        <p:spPr>
          <a:xfrm>
            <a:off x="3286675" y="2302849"/>
            <a:ext cx="2305640" cy="2244668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010c67f066_0_0"/>
          <p:cNvSpPr txBox="1"/>
          <p:nvPr/>
        </p:nvSpPr>
        <p:spPr>
          <a:xfrm>
            <a:off x="3004350" y="46481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Mr. </a:t>
            </a:r>
            <a:r>
              <a:rPr b="1" lang="en-US" sz="1600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Thomas Deloison</a:t>
            </a:r>
            <a:endParaRPr b="1" sz="1600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Director Mobility WBCSD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g1010c67f06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074" y="2703500"/>
            <a:ext cx="1474749" cy="14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010c67f066_0_0"/>
          <p:cNvSpPr/>
          <p:nvPr/>
        </p:nvSpPr>
        <p:spPr>
          <a:xfrm>
            <a:off x="6884925" y="2302862"/>
            <a:ext cx="2305640" cy="2244668"/>
          </a:xfrm>
          <a:custGeom>
            <a:rect b="b" l="l" r="r" t="t"/>
            <a:pathLst>
              <a:path extrusionOk="0" h="903287" w="903287">
                <a:moveTo>
                  <a:pt x="0" y="451644"/>
                </a:moveTo>
                <a:cubicBezTo>
                  <a:pt x="0" y="202208"/>
                  <a:pt x="202208" y="0"/>
                  <a:pt x="451644" y="0"/>
                </a:cubicBezTo>
                <a:cubicBezTo>
                  <a:pt x="701080" y="0"/>
                  <a:pt x="903288" y="202208"/>
                  <a:pt x="903288" y="451644"/>
                </a:cubicBezTo>
                <a:cubicBezTo>
                  <a:pt x="903288" y="701080"/>
                  <a:pt x="701080" y="903288"/>
                  <a:pt x="451644" y="903288"/>
                </a:cubicBezTo>
                <a:cubicBezTo>
                  <a:pt x="202208" y="903288"/>
                  <a:pt x="0" y="701080"/>
                  <a:pt x="0" y="451644"/>
                </a:cubicBezTo>
                <a:close/>
                <a:moveTo>
                  <a:pt x="172157" y="451644"/>
                </a:moveTo>
                <a:cubicBezTo>
                  <a:pt x="172157" y="606000"/>
                  <a:pt x="297287" y="731130"/>
                  <a:pt x="451643" y="731130"/>
                </a:cubicBezTo>
                <a:cubicBezTo>
                  <a:pt x="605999" y="731130"/>
                  <a:pt x="731129" y="606000"/>
                  <a:pt x="731129" y="451644"/>
                </a:cubicBezTo>
                <a:cubicBezTo>
                  <a:pt x="731129" y="297288"/>
                  <a:pt x="605999" y="172158"/>
                  <a:pt x="451643" y="172158"/>
                </a:cubicBezTo>
                <a:cubicBezTo>
                  <a:pt x="297287" y="172158"/>
                  <a:pt x="172157" y="297288"/>
                  <a:pt x="172157" y="451644"/>
                </a:cubicBezTo>
                <a:close/>
              </a:path>
            </a:pathLst>
          </a:custGeom>
          <a:gradFill>
            <a:gsLst>
              <a:gs pos="0">
                <a:srgbClr val="2980B9"/>
              </a:gs>
              <a:gs pos="100000">
                <a:srgbClr val="16A08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010c67f066_0_0"/>
          <p:cNvSpPr txBox="1"/>
          <p:nvPr/>
        </p:nvSpPr>
        <p:spPr>
          <a:xfrm>
            <a:off x="6004350" y="4668175"/>
            <a:ext cx="418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Mr. </a:t>
            </a:r>
            <a:r>
              <a:rPr b="1" lang="en-US" sz="1600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rPr>
              <a:t>Dale Hall</a:t>
            </a:r>
            <a:endParaRPr b="1" sz="1600">
              <a:solidFill>
                <a:srgbClr val="2980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Researcher ICCT’s Electric Vehicle Team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a4d8ed529_2_80"/>
          <p:cNvSpPr txBox="1"/>
          <p:nvPr>
            <p:ph type="ctrTitle"/>
          </p:nvPr>
        </p:nvSpPr>
        <p:spPr>
          <a:xfrm>
            <a:off x="564471" y="565718"/>
            <a:ext cx="9304919" cy="2667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400"/>
              <a:t>Without it, nothing moves</a:t>
            </a:r>
            <a:br>
              <a:rPr b="1" lang="en-US" sz="4400"/>
            </a:br>
            <a:r>
              <a:rPr b="1" i="1" lang="en-US" sz="2800"/>
              <a:t>Framing presentation: How much charging do we need to power the ZEV transition?</a:t>
            </a:r>
            <a:endParaRPr/>
          </a:p>
        </p:txBody>
      </p:sp>
      <p:sp>
        <p:nvSpPr>
          <p:cNvPr id="194" name="Google Shape;194;gfa4d8ed529_2_80"/>
          <p:cNvSpPr txBox="1"/>
          <p:nvPr>
            <p:ph idx="1" type="subTitle"/>
          </p:nvPr>
        </p:nvSpPr>
        <p:spPr>
          <a:xfrm>
            <a:off x="578902" y="3626584"/>
            <a:ext cx="1040593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Dale Hall</a:t>
            </a:r>
            <a:br>
              <a:rPr lang="en-US"/>
            </a:br>
            <a:r>
              <a:rPr lang="en-US"/>
              <a:t>EV Researcher, International Council on Clean Transportation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10 November, 2021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a4d8ed529_2_86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Charging infrastructure is critical, but every country has different needs</a:t>
            </a:r>
            <a:endParaRPr/>
          </a:p>
        </p:txBody>
      </p:sp>
      <p:pic>
        <p:nvPicPr>
          <p:cNvPr id="200" name="Google Shape;200;gfa4d8ed529_2_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8044" y="1617425"/>
            <a:ext cx="4155055" cy="48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fa4d8ed529_2_86"/>
          <p:cNvSpPr txBox="1"/>
          <p:nvPr/>
        </p:nvSpPr>
        <p:spPr>
          <a:xfrm>
            <a:off x="578901" y="1714500"/>
            <a:ext cx="675977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leading electric vehicle markets have the most public charging infrastructure </a:t>
            </a:r>
            <a:r>
              <a:rPr b="0" i="1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 capita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Ratio of EVs per public charger vary widely from 3:1 in the Netherlands to 30:1 in California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Lack of clarity on future solutions limits private investment, grid preparedness</a:t>
            </a:r>
            <a:endParaRPr/>
          </a:p>
        </p:txBody>
      </p:sp>
      <p:sp>
        <p:nvSpPr>
          <p:cNvPr id="202" name="Google Shape;202;gfa4d8ed529_2_86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a4d8ed529_2_93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Good planning requires local analysis</a:t>
            </a:r>
            <a:endParaRPr/>
          </a:p>
        </p:txBody>
      </p:sp>
      <p:sp>
        <p:nvSpPr>
          <p:cNvPr id="208" name="Google Shape;208;gfa4d8ed529_2_93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&#10;&#10;Description automatically generated" id="209" name="Google Shape;209;gfa4d8ed529_2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00" y="5788761"/>
            <a:ext cx="1931544" cy="104551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fa4d8ed529_2_93"/>
          <p:cNvSpPr txBox="1"/>
          <p:nvPr/>
        </p:nvSpPr>
        <p:spPr>
          <a:xfrm>
            <a:off x="578900" y="1600200"/>
            <a:ext cx="4123949" cy="4462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inputs: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 fleet projections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BEVs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PHEVs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Vehicle efficiency and range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 charging access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Housing types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Policies for home charging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Travel behavior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VMT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Commuting patterns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gfa4d8ed529_2_93"/>
          <p:cNvSpPr txBox="1"/>
          <p:nvPr/>
        </p:nvSpPr>
        <p:spPr>
          <a:xfrm>
            <a:off x="7489150" y="1600200"/>
            <a:ext cx="390844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outputs: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 chargers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normal/Level 2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DC Fast/rapid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Private workplace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Multi-unit dwellings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Electricity demand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Hardware and installation cost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gfa4d8ed529_2_93"/>
          <p:cNvSpPr/>
          <p:nvPr/>
        </p:nvSpPr>
        <p:spPr>
          <a:xfrm>
            <a:off x="5067240" y="2789119"/>
            <a:ext cx="2057519" cy="129710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rgbClr val="0058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Every region, every year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a4d8ed529_2_102"/>
          <p:cNvSpPr txBox="1"/>
          <p:nvPr>
            <p:ph type="title"/>
          </p:nvPr>
        </p:nvSpPr>
        <p:spPr>
          <a:xfrm>
            <a:off x="578902" y="248325"/>
            <a:ext cx="1103419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Charger needs are high, but rate of growth is in line with current plans</a:t>
            </a:r>
            <a:endParaRPr/>
          </a:p>
        </p:txBody>
      </p:sp>
      <p:pic>
        <p:nvPicPr>
          <p:cNvPr id="218" name="Google Shape;218;gfa4d8ed529_2_1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5744" y="1601890"/>
            <a:ext cx="7066256" cy="429068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fa4d8ed529_2_102"/>
          <p:cNvSpPr txBox="1"/>
          <p:nvPr/>
        </p:nvSpPr>
        <p:spPr>
          <a:xfrm>
            <a:off x="205047" y="1601890"/>
            <a:ext cx="4715650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 governments analyzed require 25-35% annual growth from 2020-2030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Workplace, DC fast, and curbside chargers particularly needed for mainstream market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Results align with government targets (e.g., France, U.S., London)</a:t>
            </a:r>
            <a:endParaRPr/>
          </a:p>
        </p:txBody>
      </p:sp>
      <p:sp>
        <p:nvSpPr>
          <p:cNvPr id="220" name="Google Shape;220;gfa4d8ed529_2_102"/>
          <p:cNvSpPr txBox="1"/>
          <p:nvPr/>
        </p:nvSpPr>
        <p:spPr>
          <a:xfrm>
            <a:off x="5125744" y="5933860"/>
            <a:ext cx="52252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Charging infrastructure needs for Germany, 2021-2030 </a:t>
            </a:r>
            <a:br>
              <a:rPr i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(private home charging not included)</a:t>
            </a:r>
            <a:endParaRPr/>
          </a:p>
        </p:txBody>
      </p:sp>
      <p:sp>
        <p:nvSpPr>
          <p:cNvPr id="221" name="Google Shape;221;gfa4d8ed529_2_102"/>
          <p:cNvSpPr txBox="1"/>
          <p:nvPr>
            <p:ph idx="12" type="sldNum"/>
          </p:nvPr>
        </p:nvSpPr>
        <p:spPr>
          <a:xfrm>
            <a:off x="8737599" y="6330038"/>
            <a:ext cx="2875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Theme">
  <a:themeElements>
    <a:clrScheme name="ICCT 2020">
      <a:dk1>
        <a:srgbClr val="007993"/>
      </a:dk1>
      <a:lt1>
        <a:srgbClr val="FFFFFF"/>
      </a:lt1>
      <a:dk2>
        <a:srgbClr val="364149"/>
      </a:dk2>
      <a:lt2>
        <a:srgbClr val="FFFFFF"/>
      </a:lt2>
      <a:accent1>
        <a:srgbClr val="007993"/>
      </a:accent1>
      <a:accent2>
        <a:srgbClr val="9B243E"/>
      </a:accent2>
      <a:accent3>
        <a:srgbClr val="D6492A"/>
      </a:accent3>
      <a:accent4>
        <a:srgbClr val="F3AF00"/>
      </a:accent4>
      <a:accent5>
        <a:srgbClr val="6C953C"/>
      </a:accent5>
      <a:accent6>
        <a:srgbClr val="642466"/>
      </a:accent6>
      <a:hlink>
        <a:srgbClr val="007993"/>
      </a:hlink>
      <a:folHlink>
        <a:srgbClr val="6424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