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  <p:sldMasterId id="2147483663" r:id="rId6"/>
    <p:sldMasterId id="2147483675" r:id="rId7"/>
    <p:sldMasterId id="2147483677" r:id="rId8"/>
    <p:sldMasterId id="2147483679" r:id="rId9"/>
    <p:sldMasterId id="2147483681" r:id="rId10"/>
    <p:sldMasterId id="2147483683" r:id="rId11"/>
    <p:sldMasterId id="2147483694" r:id="rId12"/>
    <p:sldMasterId id="2147483697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</p:sldIdLst>
  <p:sldSz cy="6858000" cx="12192000"/>
  <p:notesSz cx="6858000" cy="9144000"/>
  <p:embeddedFontLst>
    <p:embeddedFont>
      <p:font typeface="Montserrat"/>
      <p:regular r:id="rId54"/>
      <p:bold r:id="rId55"/>
      <p:italic r:id="rId56"/>
      <p:boldItalic r:id="rId57"/>
    </p:embeddedFont>
    <p:embeddedFont>
      <p:font typeface="Tahoma"/>
      <p:regular r:id="rId58"/>
      <p:bold r:id="rId59"/>
    </p:embeddedFont>
    <p:embeddedFont>
      <p:font typeface="Libre Baskerville"/>
      <p:regular r:id="rId60"/>
      <p:bold r:id="rId61"/>
      <p:italic r:id="rId62"/>
    </p:embeddedFont>
    <p:embeddedFont>
      <p:font typeface="Helvetica Neue"/>
      <p:regular r:id="rId63"/>
      <p:bold r:id="rId64"/>
      <p:italic r:id="rId65"/>
      <p:boldItalic r:id="rId66"/>
    </p:embeddedFont>
    <p:embeddedFont>
      <p:font typeface="Helvetica Neue Light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1" roundtripDataSignature="AMtx7mjkKCfSUCQLjCWXXW9W3Tqvs6Rf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0E30826-A2F2-474E-9474-FC68CF8998BE}">
  <a:tblStyle styleId="{50E30826-A2F2-474E-9474-FC68CF8998B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B3C495CD-5838-4B9D-B401-7EB33FADA199}" styleName="Table_1">
    <a:wholeTbl>
      <a:tcTxStyle b="off" i="off">
        <a:font>
          <a:latin typeface="Avenir LT Std 55 Roman"/>
          <a:ea typeface="Avenir LT Std 55 Roman"/>
          <a:cs typeface="Avenir LT Std 55 Roman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F0EE"/>
          </a:solidFill>
        </a:fill>
      </a:tcStyle>
    </a:wholeTbl>
    <a:band1H>
      <a:tcTxStyle/>
      <a:tcStyle>
        <a:fill>
          <a:solidFill>
            <a:srgbClr val="CCE0DB"/>
          </a:solidFill>
        </a:fill>
      </a:tcStyle>
    </a:band1H>
    <a:band2H>
      <a:tcTxStyle/>
    </a:band2H>
    <a:band1V>
      <a:tcTxStyle/>
      <a:tcStyle>
        <a:fill>
          <a:solidFill>
            <a:srgbClr val="CCE0DB"/>
          </a:solidFill>
        </a:fill>
      </a:tcStyle>
    </a:band1V>
    <a:band2V>
      <a:tcTxStyle/>
    </a:band2V>
    <a:lastCol>
      <a:tcTxStyle b="on" i="off">
        <a:font>
          <a:latin typeface="Avenir LT Std 55 Roman"/>
          <a:ea typeface="Avenir LT Std 55 Roman"/>
          <a:cs typeface="Avenir LT Std 55 Roman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venir LT Std 55 Roman"/>
          <a:ea typeface="Avenir LT Std 55 Roman"/>
          <a:cs typeface="Avenir LT Std 55 Roman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venir LT Std 55 Roman"/>
          <a:ea typeface="Avenir LT Std 55 Roman"/>
          <a:cs typeface="Avenir LT Std 55 Roman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venir LT Std 55 Roman"/>
          <a:ea typeface="Avenir LT Std 55 Roman"/>
          <a:cs typeface="Avenir LT Std 55 Roman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61CC141F-EF91-4FA1-8921-8B5703DF5CEF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AE7E7"/>
          </a:solidFill>
        </a:fill>
      </a:tcStyle>
    </a:wholeTbl>
    <a:band1H>
      <a:tcTxStyle/>
      <a:tcStyle>
        <a:fill>
          <a:solidFill>
            <a:srgbClr val="F5CBCC"/>
          </a:solidFill>
        </a:fill>
      </a:tcStyle>
    </a:band1H>
    <a:band2H>
      <a:tcTxStyle/>
    </a:band2H>
    <a:band1V>
      <a:tcTxStyle/>
      <a:tcStyle>
        <a:fill>
          <a:solidFill>
            <a:srgbClr val="F5CBCC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6.xml"/><Relationship Id="rId42" Type="http://schemas.openxmlformats.org/officeDocument/2006/relationships/slide" Target="slides/slide28.xml"/><Relationship Id="rId41" Type="http://schemas.openxmlformats.org/officeDocument/2006/relationships/slide" Target="slides/slide27.xml"/><Relationship Id="rId44" Type="http://schemas.openxmlformats.org/officeDocument/2006/relationships/slide" Target="slides/slide30.xml"/><Relationship Id="rId43" Type="http://schemas.openxmlformats.org/officeDocument/2006/relationships/slide" Target="slides/slide29.xml"/><Relationship Id="rId46" Type="http://schemas.openxmlformats.org/officeDocument/2006/relationships/slide" Target="slides/slide32.xml"/><Relationship Id="rId45" Type="http://schemas.openxmlformats.org/officeDocument/2006/relationships/slide" Target="slides/slide31.xml"/><Relationship Id="rId1" Type="http://schemas.openxmlformats.org/officeDocument/2006/relationships/theme" Target="theme/theme8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4.xml"/><Relationship Id="rId47" Type="http://schemas.openxmlformats.org/officeDocument/2006/relationships/slide" Target="slides/slide33.xml"/><Relationship Id="rId49" Type="http://schemas.openxmlformats.org/officeDocument/2006/relationships/slide" Target="slides/slide35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7.xml"/><Relationship Id="rId30" Type="http://schemas.openxmlformats.org/officeDocument/2006/relationships/slide" Target="slides/slide16.xml"/><Relationship Id="rId33" Type="http://schemas.openxmlformats.org/officeDocument/2006/relationships/slide" Target="slides/slide19.xml"/><Relationship Id="rId32" Type="http://schemas.openxmlformats.org/officeDocument/2006/relationships/slide" Target="slides/slide18.xml"/><Relationship Id="rId35" Type="http://schemas.openxmlformats.org/officeDocument/2006/relationships/slide" Target="slides/slide21.xml"/><Relationship Id="rId34" Type="http://schemas.openxmlformats.org/officeDocument/2006/relationships/slide" Target="slides/slide20.xml"/><Relationship Id="rId71" Type="http://customschemas.google.com/relationships/presentationmetadata" Target="metadata"/><Relationship Id="rId70" Type="http://schemas.openxmlformats.org/officeDocument/2006/relationships/font" Target="fonts/HelveticaNeueLight-boldItalic.fntdata"/><Relationship Id="rId37" Type="http://schemas.openxmlformats.org/officeDocument/2006/relationships/slide" Target="slides/slide23.xml"/><Relationship Id="rId36" Type="http://schemas.openxmlformats.org/officeDocument/2006/relationships/slide" Target="slides/slide22.xml"/><Relationship Id="rId39" Type="http://schemas.openxmlformats.org/officeDocument/2006/relationships/slide" Target="slides/slide25.xml"/><Relationship Id="rId38" Type="http://schemas.openxmlformats.org/officeDocument/2006/relationships/slide" Target="slides/slide24.xml"/><Relationship Id="rId62" Type="http://schemas.openxmlformats.org/officeDocument/2006/relationships/font" Target="fonts/LibreBaskerville-italic.fntdata"/><Relationship Id="rId61" Type="http://schemas.openxmlformats.org/officeDocument/2006/relationships/font" Target="fonts/LibreBaskerville-bold.fntdata"/><Relationship Id="rId20" Type="http://schemas.openxmlformats.org/officeDocument/2006/relationships/slide" Target="slides/slide6.xml"/><Relationship Id="rId64" Type="http://schemas.openxmlformats.org/officeDocument/2006/relationships/font" Target="fonts/HelveticaNeue-bold.fntdata"/><Relationship Id="rId63" Type="http://schemas.openxmlformats.org/officeDocument/2006/relationships/font" Target="fonts/HelveticaNeue-regular.fntdata"/><Relationship Id="rId22" Type="http://schemas.openxmlformats.org/officeDocument/2006/relationships/slide" Target="slides/slide8.xml"/><Relationship Id="rId66" Type="http://schemas.openxmlformats.org/officeDocument/2006/relationships/font" Target="fonts/HelveticaNeue-boldItalic.fntdata"/><Relationship Id="rId21" Type="http://schemas.openxmlformats.org/officeDocument/2006/relationships/slide" Target="slides/slide7.xml"/><Relationship Id="rId65" Type="http://schemas.openxmlformats.org/officeDocument/2006/relationships/font" Target="fonts/HelveticaNeue-italic.fntdata"/><Relationship Id="rId24" Type="http://schemas.openxmlformats.org/officeDocument/2006/relationships/slide" Target="slides/slide10.xml"/><Relationship Id="rId68" Type="http://schemas.openxmlformats.org/officeDocument/2006/relationships/font" Target="fonts/HelveticaNeueLight-bold.fntdata"/><Relationship Id="rId23" Type="http://schemas.openxmlformats.org/officeDocument/2006/relationships/slide" Target="slides/slide9.xml"/><Relationship Id="rId67" Type="http://schemas.openxmlformats.org/officeDocument/2006/relationships/font" Target="fonts/HelveticaNeueLight-regular.fntdata"/><Relationship Id="rId60" Type="http://schemas.openxmlformats.org/officeDocument/2006/relationships/font" Target="fonts/LibreBaskerville-regular.fntdata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69" Type="http://schemas.openxmlformats.org/officeDocument/2006/relationships/font" Target="fonts/HelveticaNeueLight-italic.fntdata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9" Type="http://schemas.openxmlformats.org/officeDocument/2006/relationships/slide" Target="slides/slide15.xml"/><Relationship Id="rId51" Type="http://schemas.openxmlformats.org/officeDocument/2006/relationships/slide" Target="slides/slide37.xml"/><Relationship Id="rId50" Type="http://schemas.openxmlformats.org/officeDocument/2006/relationships/slide" Target="slides/slide36.xml"/><Relationship Id="rId53" Type="http://schemas.openxmlformats.org/officeDocument/2006/relationships/slide" Target="slides/slide39.xml"/><Relationship Id="rId52" Type="http://schemas.openxmlformats.org/officeDocument/2006/relationships/slide" Target="slides/slide38.xml"/><Relationship Id="rId11" Type="http://schemas.openxmlformats.org/officeDocument/2006/relationships/slideMaster" Target="slideMasters/slideMaster8.xml"/><Relationship Id="rId55" Type="http://schemas.openxmlformats.org/officeDocument/2006/relationships/font" Target="fonts/Montserrat-bold.fntdata"/><Relationship Id="rId10" Type="http://schemas.openxmlformats.org/officeDocument/2006/relationships/slideMaster" Target="slideMasters/slideMaster7.xml"/><Relationship Id="rId54" Type="http://schemas.openxmlformats.org/officeDocument/2006/relationships/font" Target="fonts/Montserrat-regular.fntdata"/><Relationship Id="rId13" Type="http://schemas.openxmlformats.org/officeDocument/2006/relationships/slideMaster" Target="slideMasters/slideMaster10.xml"/><Relationship Id="rId57" Type="http://schemas.openxmlformats.org/officeDocument/2006/relationships/font" Target="fonts/Montserrat-boldItalic.fntdata"/><Relationship Id="rId12" Type="http://schemas.openxmlformats.org/officeDocument/2006/relationships/slideMaster" Target="slideMasters/slideMaster9.xml"/><Relationship Id="rId56" Type="http://schemas.openxmlformats.org/officeDocument/2006/relationships/font" Target="fonts/Montserrat-italic.fntdata"/><Relationship Id="rId15" Type="http://schemas.openxmlformats.org/officeDocument/2006/relationships/slide" Target="slides/slide1.xml"/><Relationship Id="rId59" Type="http://schemas.openxmlformats.org/officeDocument/2006/relationships/font" Target="fonts/Tahoma-bold.fntdata"/><Relationship Id="rId14" Type="http://schemas.openxmlformats.org/officeDocument/2006/relationships/notesMaster" Target="notesMasters/notesMaster1.xml"/><Relationship Id="rId58" Type="http://schemas.openxmlformats.org/officeDocument/2006/relationships/font" Target="fonts/Tahoma-regular.fntdata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f84eabe5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Chris to check if we need to remove someone from the public</a:t>
            </a:r>
            <a:endParaRPr/>
          </a:p>
        </p:txBody>
      </p:sp>
      <p:sp>
        <p:nvSpPr>
          <p:cNvPr id="293" name="Google Shape;293;gf84eabe5f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00a16e9c99_2_241:notes"/>
          <p:cNvSpPr txBox="1"/>
          <p:nvPr>
            <p:ph idx="1" type="body"/>
          </p:nvPr>
        </p:nvSpPr>
        <p:spPr>
          <a:xfrm>
            <a:off x="687081" y="4344612"/>
            <a:ext cx="5483837" cy="411356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100a16e9c99_2_241:notes"/>
          <p:cNvSpPr/>
          <p:nvPr>
            <p:ph idx="2" type="sldImg"/>
          </p:nvPr>
        </p:nvSpPr>
        <p:spPr>
          <a:xfrm>
            <a:off x="91290" y="685837"/>
            <a:ext cx="6675419" cy="34291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0a16e9c99_2_264:notes"/>
          <p:cNvSpPr txBox="1"/>
          <p:nvPr>
            <p:ph idx="1" type="body"/>
          </p:nvPr>
        </p:nvSpPr>
        <p:spPr>
          <a:xfrm>
            <a:off x="687081" y="4344612"/>
            <a:ext cx="5483837" cy="411356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100a16e9c99_2_264:notes"/>
          <p:cNvSpPr/>
          <p:nvPr>
            <p:ph idx="2" type="sldImg"/>
          </p:nvPr>
        </p:nvSpPr>
        <p:spPr>
          <a:xfrm>
            <a:off x="91290" y="685837"/>
            <a:ext cx="6675419" cy="34291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00a16e9c99_2_306:notes"/>
          <p:cNvSpPr txBox="1"/>
          <p:nvPr>
            <p:ph idx="1" type="body"/>
          </p:nvPr>
        </p:nvSpPr>
        <p:spPr>
          <a:xfrm>
            <a:off x="687081" y="4344612"/>
            <a:ext cx="5483837" cy="411356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100a16e9c99_2_306:notes"/>
          <p:cNvSpPr/>
          <p:nvPr>
            <p:ph idx="2" type="sldImg"/>
          </p:nvPr>
        </p:nvSpPr>
        <p:spPr>
          <a:xfrm>
            <a:off x="91290" y="685837"/>
            <a:ext cx="6675419" cy="34291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00a16e9c99_2_338:notes"/>
          <p:cNvSpPr txBox="1"/>
          <p:nvPr>
            <p:ph idx="1" type="body"/>
          </p:nvPr>
        </p:nvSpPr>
        <p:spPr>
          <a:xfrm>
            <a:off x="687081" y="4344612"/>
            <a:ext cx="5483837" cy="411356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100a16e9c99_2_338:notes"/>
          <p:cNvSpPr/>
          <p:nvPr>
            <p:ph idx="2" type="sldImg"/>
          </p:nvPr>
        </p:nvSpPr>
        <p:spPr>
          <a:xfrm>
            <a:off x="91290" y="685837"/>
            <a:ext cx="6675419" cy="34291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00a16e9c99_2_375:notes"/>
          <p:cNvSpPr txBox="1"/>
          <p:nvPr/>
        </p:nvSpPr>
        <p:spPr>
          <a:xfrm>
            <a:off x="3800568" y="8542990"/>
            <a:ext cx="2906882" cy="448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596" name="Google Shape;596;g100a16e9c99_2_375:notes"/>
          <p:cNvSpPr/>
          <p:nvPr>
            <p:ph idx="2" type="sldImg"/>
          </p:nvPr>
        </p:nvSpPr>
        <p:spPr>
          <a:xfrm>
            <a:off x="81680" y="678526"/>
            <a:ext cx="6545690" cy="336191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7" name="Google Shape;597;g100a16e9c99_2_375:notes"/>
          <p:cNvSpPr txBox="1"/>
          <p:nvPr>
            <p:ph idx="1" type="body"/>
          </p:nvPr>
        </p:nvSpPr>
        <p:spPr>
          <a:xfrm>
            <a:off x="687081" y="4344612"/>
            <a:ext cx="5483837" cy="4113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0043af3565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g10043af356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00a16e9c99_7_70:notes"/>
          <p:cNvSpPr/>
          <p:nvPr>
            <p:ph idx="2" type="sldImg"/>
          </p:nvPr>
        </p:nvSpPr>
        <p:spPr>
          <a:xfrm>
            <a:off x="1878455" y="1143000"/>
            <a:ext cx="31011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g100a16e9c99_7_70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100a16e9c99_7_70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00a16e9c99_7_77:notes"/>
          <p:cNvSpPr/>
          <p:nvPr>
            <p:ph idx="2" type="sldImg"/>
          </p:nvPr>
        </p:nvSpPr>
        <p:spPr>
          <a:xfrm>
            <a:off x="1878455" y="1143000"/>
            <a:ext cx="31011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g100a16e9c99_7_77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none"/>
              <a:t>. </a:t>
            </a:r>
            <a:endParaRPr u="none"/>
          </a:p>
        </p:txBody>
      </p:sp>
      <p:sp>
        <p:nvSpPr>
          <p:cNvPr id="626" name="Google Shape;626;g100a16e9c99_7_77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00a16e9c99_7_84:notes"/>
          <p:cNvSpPr/>
          <p:nvPr>
            <p:ph idx="2" type="sldImg"/>
          </p:nvPr>
        </p:nvSpPr>
        <p:spPr>
          <a:xfrm>
            <a:off x="1878455" y="1143000"/>
            <a:ext cx="31011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g100a16e9c99_7_84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g100a16e9c99_7_84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00a16e9c99_7_92:notes"/>
          <p:cNvSpPr/>
          <p:nvPr>
            <p:ph idx="2" type="sldImg"/>
          </p:nvPr>
        </p:nvSpPr>
        <p:spPr>
          <a:xfrm>
            <a:off x="1878455" y="1143000"/>
            <a:ext cx="31011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2" name="Google Shape;642;g100a16e9c99_7_92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100a16e9c99_7_92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f84eabe5f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3" name="Google Shape;313;gf84eabe5fe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00a16e9c99_7_101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g100a16e9c99_7_101:notes"/>
          <p:cNvSpPr/>
          <p:nvPr>
            <p:ph idx="2" type="sldImg"/>
          </p:nvPr>
        </p:nvSpPr>
        <p:spPr>
          <a:xfrm>
            <a:off x="1878455" y="1143000"/>
            <a:ext cx="31011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00a16e9c99_7_106:notes"/>
          <p:cNvSpPr/>
          <p:nvPr>
            <p:ph idx="2" type="sldImg"/>
          </p:nvPr>
        </p:nvSpPr>
        <p:spPr>
          <a:xfrm>
            <a:off x="1878455" y="1143000"/>
            <a:ext cx="31011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" name="Google Shape;658;g100a16e9c99_7_106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g100a16e9c99_7_106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00a16e9c99_7_117:notes"/>
          <p:cNvSpPr/>
          <p:nvPr>
            <p:ph idx="2" type="sldImg"/>
          </p:nvPr>
        </p:nvSpPr>
        <p:spPr>
          <a:xfrm>
            <a:off x="1878455" y="1143000"/>
            <a:ext cx="31011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g100a16e9c99_7_117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Sets ZEV sales targets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30% sales by 2030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100% sales by 2050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g100a16e9c99_7_117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00a16e9c99_7_125:notes"/>
          <p:cNvSpPr/>
          <p:nvPr>
            <p:ph idx="2" type="sldImg"/>
          </p:nvPr>
        </p:nvSpPr>
        <p:spPr>
          <a:xfrm>
            <a:off x="1878455" y="1143000"/>
            <a:ext cx="31011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g100a16e9c99_7_125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g100a16e9c99_7_125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00a16e9c99_7_135:notes"/>
          <p:cNvSpPr/>
          <p:nvPr>
            <p:ph idx="2" type="sldImg"/>
          </p:nvPr>
        </p:nvSpPr>
        <p:spPr>
          <a:xfrm>
            <a:off x="1878455" y="1143000"/>
            <a:ext cx="31011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0" name="Google Shape;690;g100a16e9c99_7_135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g100a16e9c99_7_135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00a16e9c99_7_161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g100a16e9c99_7_161:notes"/>
          <p:cNvSpPr/>
          <p:nvPr>
            <p:ph idx="2" type="sldImg"/>
          </p:nvPr>
        </p:nvSpPr>
        <p:spPr>
          <a:xfrm>
            <a:off x="1878455" y="1143000"/>
            <a:ext cx="31011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00a16e9c99_7_168:notes"/>
          <p:cNvSpPr/>
          <p:nvPr>
            <p:ph idx="2" type="sldImg"/>
          </p:nvPr>
        </p:nvSpPr>
        <p:spPr>
          <a:xfrm>
            <a:off x="1878455" y="1143000"/>
            <a:ext cx="31011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" name="Google Shape;725;g100a16e9c99_7_168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g100a16e9c99_7_168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043af3565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g10043af356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0127684856_3_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g10127684856_3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0127684856_3_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10127684856_3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84eabe5f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9" name="Google Shape;319;gf84eabe5fe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0127684856_3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9" name="Google Shape;759;g10127684856_3_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g10127684856_3_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0127684856_3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6" name="Google Shape;766;g10127684856_3_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g10127684856_3_6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10127684856_3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1" name="Google Shape;781;g10127684856_3_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g10127684856_3_7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127684856_3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2" name="Google Shape;792;g10127684856_3_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g10127684856_3_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0127684856_3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3" name="Google Shape;803;g10127684856_3_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g10127684856_3_9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0127684856_3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g10127684856_3_1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g10127684856_3_10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10127684856_3_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g10127684856_3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0043af3565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5" name="Google Shape;835;g10043af356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10043af3565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0" name="Google Shape;850;g10043af356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f13fa9c14b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6" name="Google Shape;856;gf13fa9c14b_0_3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13fa9c14b_0_3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gf13fa9c14b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043af3565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g10043af356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00a16e9c99_2_13:notes"/>
          <p:cNvSpPr txBox="1"/>
          <p:nvPr>
            <p:ph idx="1" type="body"/>
          </p:nvPr>
        </p:nvSpPr>
        <p:spPr>
          <a:xfrm>
            <a:off x="687081" y="4344612"/>
            <a:ext cx="5483700" cy="41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100a16e9c99_2_13:notes"/>
          <p:cNvSpPr/>
          <p:nvPr>
            <p:ph idx="2" type="sldImg"/>
          </p:nvPr>
        </p:nvSpPr>
        <p:spPr>
          <a:xfrm>
            <a:off x="91290" y="685837"/>
            <a:ext cx="66753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00a16e9c99_2_96:notes"/>
          <p:cNvSpPr txBox="1"/>
          <p:nvPr>
            <p:ph idx="1" type="body"/>
          </p:nvPr>
        </p:nvSpPr>
        <p:spPr>
          <a:xfrm>
            <a:off x="687081" y="4344612"/>
            <a:ext cx="5483837" cy="411356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100a16e9c99_2_96:notes"/>
          <p:cNvSpPr/>
          <p:nvPr>
            <p:ph idx="2" type="sldImg"/>
          </p:nvPr>
        </p:nvSpPr>
        <p:spPr>
          <a:xfrm>
            <a:off x="91290" y="685837"/>
            <a:ext cx="6675419" cy="34291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00a16e9c99_2_132:notes"/>
          <p:cNvSpPr txBox="1"/>
          <p:nvPr>
            <p:ph idx="1" type="body"/>
          </p:nvPr>
        </p:nvSpPr>
        <p:spPr>
          <a:xfrm>
            <a:off x="687081" y="4344612"/>
            <a:ext cx="5483837" cy="411356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100a16e9c99_2_132:notes"/>
          <p:cNvSpPr/>
          <p:nvPr>
            <p:ph idx="2" type="sldImg"/>
          </p:nvPr>
        </p:nvSpPr>
        <p:spPr>
          <a:xfrm>
            <a:off x="91290" y="685837"/>
            <a:ext cx="6675419" cy="34291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00a16e9c99_2_201:notes"/>
          <p:cNvSpPr/>
          <p:nvPr>
            <p:ph idx="2" type="sldImg"/>
          </p:nvPr>
        </p:nvSpPr>
        <p:spPr>
          <a:xfrm>
            <a:off x="91290" y="685837"/>
            <a:ext cx="6675419" cy="34291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9" name="Google Shape;449;g100a16e9c99_2_201:notes"/>
          <p:cNvSpPr txBox="1"/>
          <p:nvPr>
            <p:ph idx="1" type="body"/>
          </p:nvPr>
        </p:nvSpPr>
        <p:spPr>
          <a:xfrm>
            <a:off x="687081" y="4344612"/>
            <a:ext cx="5483837" cy="4113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100a16e9c99_2_201:notes"/>
          <p:cNvSpPr txBox="1"/>
          <p:nvPr/>
        </p:nvSpPr>
        <p:spPr>
          <a:xfrm>
            <a:off x="3883851" y="8684836"/>
            <a:ext cx="2972547" cy="457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f84eabe5fe_1_139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f84eabe5fe_1_13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5" name="Google Shape;45;gf84eabe5fe_1_1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f84eabe5fe_1_133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8" name="Google Shape;48;gf84eabe5fe_1_133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9" name="Google Shape;49;gf84eabe5fe_1_13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84eabe5fe_1_13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>
  <p:cSld name="Titelfoli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00a16e9c99_2_9"/>
          <p:cNvSpPr txBox="1"/>
          <p:nvPr>
            <p:ph idx="1" type="body"/>
          </p:nvPr>
        </p:nvSpPr>
        <p:spPr>
          <a:xfrm>
            <a:off x="1665756" y="6350040"/>
            <a:ext cx="10143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  <a:defRPr sz="10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3" name="Google Shape;63;g100a16e9c99_2_9"/>
          <p:cNvSpPr txBox="1"/>
          <p:nvPr>
            <p:ph type="ctrTitle"/>
          </p:nvPr>
        </p:nvSpPr>
        <p:spPr>
          <a:xfrm>
            <a:off x="1665756" y="1858942"/>
            <a:ext cx="81789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41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100a16e9c99_2_9"/>
          <p:cNvSpPr txBox="1"/>
          <p:nvPr>
            <p:ph idx="2" type="subTitle"/>
          </p:nvPr>
        </p:nvSpPr>
        <p:spPr>
          <a:xfrm>
            <a:off x="1665756" y="2554275"/>
            <a:ext cx="8178900" cy="20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cap="none">
                <a:solidFill>
                  <a:schemeClr val="accent1"/>
                </a:solidFill>
              </a:defRPr>
            </a:lvl1pPr>
            <a:lvl2pPr lvl="1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0a16e9c99_2_27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100a16e9c99_2_27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g100a16e9c99_2_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g100a16e9c99_2_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g100a16e9c99_2_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00a16e9c99_2_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g100a16e9c99_2_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100a16e9c99_2_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0a16e9c99_2_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g100a16e9c99_2_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g100a16e9c99_2_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g100a16e9c99_2_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100a16e9c99_2_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0a16e9c99_2_4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g100a16e9c99_2_43"/>
          <p:cNvSpPr txBox="1"/>
          <p:nvPr>
            <p:ph idx="1" type="body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g100a16e9c99_2_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100a16e9c99_2_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100a16e9c99_2_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0a16e9c99_2_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100a16e9c99_2_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g100a16e9c99_2_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g100a16e9c99_2_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100a16e9c99_2_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100a16e9c99_2_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00a16e9c99_2_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100a16e9c99_2_5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3" name="Google Shape;103;g100a16e9c99_2_5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4" name="Google Shape;104;g100a16e9c99_2_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100a16e9c99_2_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100a16e9c99_2_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f84eabe5fe_1_98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3" name="Google Shape;13;gf84eabe5fe_1_98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4" name="Google Shape;14;gf84eabe5fe_1_9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0a16e9c99_2_6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g100a16e9c99_2_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100a16e9c99_2_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100a16e9c99_2_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00a16e9c99_2_6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100a16e9c99_2_6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5" name="Google Shape;115;g100a16e9c99_2_6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g100a16e9c99_2_6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7" name="Google Shape;117;g100a16e9c99_2_6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g100a16e9c99_2_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100a16e9c99_2_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100a16e9c99_2_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0a16e9c99_2_77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100a16e9c99_2_7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g100a16e9c99_2_7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g100a16e9c99_2_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100a16e9c99_2_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100a16e9c99_2_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0a16e9c99_2_8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100a16e9c99_2_8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1" name="Google Shape;131;g100a16e9c99_2_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100a16e9c99_2_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g100a16e9c99_2_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0a16e9c99_2_9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g100a16e9c99_2_9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7" name="Google Shape;137;g100a16e9c99_2_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100a16e9c99_2_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100a16e9c99_2_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0a16e9c99_2_195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100a16e9c99_2_195"/>
          <p:cNvSpPr txBox="1"/>
          <p:nvPr>
            <p:ph idx="1" type="body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g100a16e9c99_2_195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g100a16e9c99_2_195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100a16e9c99_2_195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0a16e9c99_2_237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g100a16e9c99_2_237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100a16e9c99_2_237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0a16e9c99_2_300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100a16e9c99_2_300"/>
          <p:cNvSpPr txBox="1"/>
          <p:nvPr>
            <p:ph idx="1" type="body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g100a16e9c99_2_300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100a16e9c99_2_300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100a16e9c99_2_300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0a16e9c99_2_371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g100a16e9c99_2_371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2828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g100a16e9c99_2_3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 amt="60000"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0a16e9c99_7_5"/>
          <p:cNvSpPr txBox="1"/>
          <p:nvPr>
            <p:ph type="ctrTitle"/>
          </p:nvPr>
        </p:nvSpPr>
        <p:spPr>
          <a:xfrm>
            <a:off x="914400" y="3721345"/>
            <a:ext cx="10363200" cy="12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venir"/>
              <a:buNone/>
              <a:defRPr sz="45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1" name="Google Shape;191;g100a16e9c99_7_5"/>
          <p:cNvSpPr txBox="1"/>
          <p:nvPr>
            <p:ph idx="1" type="subTitle"/>
          </p:nvPr>
        </p:nvSpPr>
        <p:spPr>
          <a:xfrm>
            <a:off x="1828800" y="5226855"/>
            <a:ext cx="8534400" cy="9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  <a:defRPr sz="3200">
                <a:solidFill>
                  <a:srgbClr val="000000"/>
                </a:solidFill>
              </a:defRPr>
            </a:lvl1pPr>
            <a:lvl2pPr lvl="1" algn="ctr">
              <a:spcBef>
                <a:spcPts val="500"/>
              </a:spcBef>
              <a:spcAft>
                <a:spcPts val="0"/>
              </a:spcAft>
              <a:buClr>
                <a:srgbClr val="949495"/>
              </a:buClr>
              <a:buSzPts val="2700"/>
              <a:buNone/>
              <a:defRPr>
                <a:solidFill>
                  <a:srgbClr val="949495"/>
                </a:solidFill>
              </a:defRPr>
            </a:lvl2pPr>
            <a:lvl3pPr lvl="2" algn="ctr">
              <a:spcBef>
                <a:spcPts val="500"/>
              </a:spcBef>
              <a:spcAft>
                <a:spcPts val="0"/>
              </a:spcAft>
              <a:buClr>
                <a:srgbClr val="949495"/>
              </a:buClr>
              <a:buSzPts val="2100"/>
              <a:buNone/>
              <a:defRPr>
                <a:solidFill>
                  <a:srgbClr val="949495"/>
                </a:solidFill>
              </a:defRPr>
            </a:lvl3pPr>
            <a:lvl4pPr lvl="3" algn="ctr">
              <a:spcBef>
                <a:spcPts val="500"/>
              </a:spcBef>
              <a:spcAft>
                <a:spcPts val="0"/>
              </a:spcAft>
              <a:buClr>
                <a:srgbClr val="949495"/>
              </a:buClr>
              <a:buSzPts val="2400"/>
              <a:buNone/>
              <a:defRPr>
                <a:solidFill>
                  <a:srgbClr val="949495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949495"/>
              </a:buClr>
              <a:buSzPts val="2100"/>
              <a:buNone/>
              <a:defRPr>
                <a:solidFill>
                  <a:srgbClr val="949495"/>
                </a:solidFill>
              </a:defRPr>
            </a:lvl5pPr>
            <a:lvl6pPr lvl="5" algn="ctr">
              <a:spcBef>
                <a:spcPts val="500"/>
              </a:spcBef>
              <a:spcAft>
                <a:spcPts val="0"/>
              </a:spcAft>
              <a:buClr>
                <a:srgbClr val="949495"/>
              </a:buClr>
              <a:buSzPts val="2700"/>
              <a:buNone/>
              <a:defRPr>
                <a:solidFill>
                  <a:srgbClr val="949495"/>
                </a:solidFill>
              </a:defRPr>
            </a:lvl6pPr>
            <a:lvl7pPr lvl="6" algn="ctr">
              <a:spcBef>
                <a:spcPts val="500"/>
              </a:spcBef>
              <a:spcAft>
                <a:spcPts val="0"/>
              </a:spcAft>
              <a:buClr>
                <a:srgbClr val="949495"/>
              </a:buClr>
              <a:buSzPts val="2700"/>
              <a:buNone/>
              <a:defRPr>
                <a:solidFill>
                  <a:srgbClr val="949495"/>
                </a:solidFill>
              </a:defRPr>
            </a:lvl7pPr>
            <a:lvl8pPr lvl="7" algn="ctr">
              <a:spcBef>
                <a:spcPts val="500"/>
              </a:spcBef>
              <a:spcAft>
                <a:spcPts val="0"/>
              </a:spcAft>
              <a:buClr>
                <a:srgbClr val="949495"/>
              </a:buClr>
              <a:buSzPts val="2700"/>
              <a:buNone/>
              <a:defRPr>
                <a:solidFill>
                  <a:srgbClr val="949495"/>
                </a:solidFill>
              </a:defRPr>
            </a:lvl8pPr>
            <a:lvl9pPr lvl="8" algn="ctr">
              <a:spcBef>
                <a:spcPts val="500"/>
              </a:spcBef>
              <a:spcAft>
                <a:spcPts val="0"/>
              </a:spcAft>
              <a:buClr>
                <a:srgbClr val="949495"/>
              </a:buClr>
              <a:buSzPts val="2700"/>
              <a:buNone/>
              <a:defRPr>
                <a:solidFill>
                  <a:srgbClr val="949495"/>
                </a:solidFill>
              </a:defRPr>
            </a:lvl9pPr>
          </a:lstStyle>
          <a:p/>
        </p:txBody>
      </p:sp>
      <p:sp>
        <p:nvSpPr>
          <p:cNvPr id="192" name="Google Shape;192;g100a16e9c99_7_5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pic>
        <p:nvPicPr>
          <p:cNvPr descr="CARB_logo.eps" id="193" name="Google Shape;193;g100a16e9c99_7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2308" y="769655"/>
            <a:ext cx="3368549" cy="252316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100a16e9c99_7_5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" name="Google Shape;195;g100a16e9c99_7_5"/>
          <p:cNvSpPr txBox="1"/>
          <p:nvPr>
            <p:ph idx="11" type="ftr"/>
          </p:nvPr>
        </p:nvSpPr>
        <p:spPr>
          <a:xfrm>
            <a:off x="2468880" y="6356351"/>
            <a:ext cx="79038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f84eabe5fe_1_102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" name="Google Shape;17;gf84eabe5fe_1_10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0a16e9c99_7_12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venir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8" name="Google Shape;198;g100a16e9c99_7_12"/>
          <p:cNvSpPr txBox="1"/>
          <p:nvPr>
            <p:ph idx="1" type="body"/>
          </p:nvPr>
        </p:nvSpPr>
        <p:spPr>
          <a:xfrm>
            <a:off x="609600" y="1622739"/>
            <a:ext cx="10972800" cy="45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00050" lvl="0" marL="4572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▪"/>
              <a:defRPr/>
            </a:lvl1pPr>
            <a:lvl2pPr indent="-400050" lvl="1" marL="9144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sz="2700"/>
            </a:lvl2pPr>
            <a:lvl3pPr indent="-361950" lvl="2" marL="13716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urier New"/>
              <a:buChar char="o"/>
              <a:defRPr sz="2700"/>
            </a:lvl3pPr>
            <a:lvl4pPr indent="-381000" lvl="3" marL="18288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4pPr>
            <a:lvl5pPr indent="-361950" lvl="4" marL="22860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 sz="2100"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descr="CARB_A_logo.eps" id="199" name="Google Shape;199;g100a16e9c99_7_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356351"/>
            <a:ext cx="1640625" cy="3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00a16e9c99_7_12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1" name="Google Shape;201;g100a16e9c99_7_12"/>
          <p:cNvSpPr txBox="1"/>
          <p:nvPr>
            <p:ph idx="11" type="ftr"/>
          </p:nvPr>
        </p:nvSpPr>
        <p:spPr>
          <a:xfrm>
            <a:off x="2468880" y="6356351"/>
            <a:ext cx="79038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00a16e9c99_7_18"/>
          <p:cNvSpPr/>
          <p:nvPr/>
        </p:nvSpPr>
        <p:spPr>
          <a:xfrm>
            <a:off x="0" y="274637"/>
            <a:ext cx="12192000" cy="1143000"/>
          </a:xfrm>
          <a:prstGeom prst="rect">
            <a:avLst/>
          </a:prstGeom>
          <a:solidFill>
            <a:srgbClr val="25557E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4" name="Google Shape;204;g100a16e9c99_7_18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venir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05" name="Google Shape;205;g100a16e9c99_7_18"/>
          <p:cNvSpPr txBox="1"/>
          <p:nvPr>
            <p:ph idx="1" type="body"/>
          </p:nvPr>
        </p:nvSpPr>
        <p:spPr>
          <a:xfrm>
            <a:off x="609600" y="1622739"/>
            <a:ext cx="10972800" cy="45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00050" lvl="0" marL="4572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▪"/>
              <a:defRPr/>
            </a:lvl1pPr>
            <a:lvl2pPr indent="-400050" lvl="1" marL="9144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sz="2700"/>
            </a:lvl2pPr>
            <a:lvl3pPr indent="-361950" lvl="2" marL="13716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urier New"/>
              <a:buChar char="o"/>
              <a:defRPr sz="2700"/>
            </a:lvl3pPr>
            <a:lvl4pPr indent="-381000" lvl="3" marL="18288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4pPr>
            <a:lvl5pPr indent="-361950" lvl="4" marL="22860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 sz="2100"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descr="CARB_A_logo.eps" id="206" name="Google Shape;206;g100a16e9c99_7_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356351"/>
            <a:ext cx="1640625" cy="3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00a16e9c99_7_18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08" name="Google Shape;208;g100a16e9c99_7_18"/>
          <p:cNvGrpSpPr/>
          <p:nvPr/>
        </p:nvGrpSpPr>
        <p:grpSpPr>
          <a:xfrm>
            <a:off x="73150" y="0"/>
            <a:ext cx="295449" cy="6857829"/>
            <a:chOff x="54864" y="0"/>
            <a:chExt cx="221592" cy="5143500"/>
          </a:xfrm>
        </p:grpSpPr>
        <p:sp>
          <p:nvSpPr>
            <p:cNvPr id="209" name="Google Shape;209;g100a16e9c99_7_18"/>
            <p:cNvSpPr/>
            <p:nvPr/>
          </p:nvSpPr>
          <p:spPr>
            <a:xfrm>
              <a:off x="54864" y="0"/>
              <a:ext cx="57600" cy="5143500"/>
            </a:xfrm>
            <a:prstGeom prst="rect">
              <a:avLst/>
            </a:prstGeom>
            <a:solidFill>
              <a:srgbClr val="44A78F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0" name="Google Shape;210;g100a16e9c99_7_18"/>
            <p:cNvSpPr/>
            <p:nvPr/>
          </p:nvSpPr>
          <p:spPr>
            <a:xfrm>
              <a:off x="108008" y="0"/>
              <a:ext cx="57600" cy="5143500"/>
            </a:xfrm>
            <a:prstGeom prst="rect">
              <a:avLst/>
            </a:prstGeom>
            <a:solidFill>
              <a:srgbClr val="25557E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1" name="Google Shape;211;g100a16e9c99_7_18"/>
            <p:cNvSpPr/>
            <p:nvPr/>
          </p:nvSpPr>
          <p:spPr>
            <a:xfrm>
              <a:off x="165787" y="0"/>
              <a:ext cx="57600" cy="5143500"/>
            </a:xfrm>
            <a:prstGeom prst="rect">
              <a:avLst/>
            </a:prstGeom>
            <a:solidFill>
              <a:srgbClr val="F7AE15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2" name="Google Shape;212;g100a16e9c99_7_18"/>
            <p:cNvSpPr/>
            <p:nvPr/>
          </p:nvSpPr>
          <p:spPr>
            <a:xfrm>
              <a:off x="218856" y="0"/>
              <a:ext cx="57600" cy="5143500"/>
            </a:xfrm>
            <a:prstGeom prst="rect">
              <a:avLst/>
            </a:prstGeom>
            <a:solidFill>
              <a:srgbClr val="3E89C4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pic>
        <p:nvPicPr>
          <p:cNvPr descr="CARB_A_logo.eps" id="213" name="Google Shape;213;g100a16e9c99_7_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356351"/>
            <a:ext cx="1640625" cy="3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00a16e9c99_7_18"/>
          <p:cNvSpPr txBox="1"/>
          <p:nvPr/>
        </p:nvSpPr>
        <p:spPr>
          <a:xfrm>
            <a:off x="2491076" y="6356351"/>
            <a:ext cx="7867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 fontScale="77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5" name="Google Shape;215;g100a16e9c99_7_18"/>
          <p:cNvSpPr txBox="1"/>
          <p:nvPr>
            <p:ph idx="2" type="body"/>
          </p:nvPr>
        </p:nvSpPr>
        <p:spPr>
          <a:xfrm>
            <a:off x="2491317" y="6356351"/>
            <a:ext cx="78675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/>
            </a:lvl1pPr>
            <a:lvl2pPr indent="-381000" lvl="1" marL="9144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indent="-349250" lvl="2" marL="13716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o"/>
              <a:defRPr/>
            </a:lvl3pPr>
            <a:lvl4pPr indent="-381000" lvl="3" marL="18288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4pPr>
            <a:lvl5pPr indent="-381000" lvl="4" marL="22860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00a16e9c99_7_32"/>
          <p:cNvSpPr txBox="1"/>
          <p:nvPr>
            <p:ph type="title"/>
          </p:nvPr>
        </p:nvSpPr>
        <p:spPr>
          <a:xfrm>
            <a:off x="963084" y="4406902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venir"/>
              <a:buNone/>
              <a:defRPr b="1" sz="45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18" name="Google Shape;218;g100a16e9c99_7_32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500"/>
              </a:spcBef>
              <a:spcAft>
                <a:spcPts val="0"/>
              </a:spcAft>
              <a:buClr>
                <a:srgbClr val="949495"/>
              </a:buClr>
              <a:buSzPts val="2400"/>
              <a:buNone/>
              <a:defRPr sz="2400">
                <a:solidFill>
                  <a:srgbClr val="949495"/>
                </a:solidFill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949495"/>
              </a:buClr>
              <a:buSzPts val="1700"/>
              <a:buNone/>
              <a:defRPr sz="2100">
                <a:solidFill>
                  <a:srgbClr val="949495"/>
                </a:solidFill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rgbClr val="949495"/>
              </a:buClr>
              <a:buSzPts val="1900"/>
              <a:buNone/>
              <a:defRPr sz="1900">
                <a:solidFill>
                  <a:srgbClr val="949495"/>
                </a:solidFill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rgbClr val="949495"/>
              </a:buClr>
              <a:buSzPts val="1900"/>
              <a:buNone/>
              <a:defRPr sz="1900">
                <a:solidFill>
                  <a:srgbClr val="949495"/>
                </a:solidFill>
              </a:defRPr>
            </a:lvl5pPr>
            <a:lvl6pPr indent="-228600" lvl="5" marL="2743200" algn="l">
              <a:spcBef>
                <a:spcPts val="400"/>
              </a:spcBef>
              <a:spcAft>
                <a:spcPts val="0"/>
              </a:spcAft>
              <a:buClr>
                <a:srgbClr val="949495"/>
              </a:buClr>
              <a:buSzPts val="1900"/>
              <a:buNone/>
              <a:defRPr sz="1900">
                <a:solidFill>
                  <a:srgbClr val="949495"/>
                </a:solidFill>
              </a:defRPr>
            </a:lvl6pPr>
            <a:lvl7pPr indent="-228600" lvl="6" marL="3200400" algn="l">
              <a:spcBef>
                <a:spcPts val="400"/>
              </a:spcBef>
              <a:spcAft>
                <a:spcPts val="0"/>
              </a:spcAft>
              <a:buClr>
                <a:srgbClr val="949495"/>
              </a:buClr>
              <a:buSzPts val="1900"/>
              <a:buNone/>
              <a:defRPr sz="1900">
                <a:solidFill>
                  <a:srgbClr val="949495"/>
                </a:solidFill>
              </a:defRPr>
            </a:lvl7pPr>
            <a:lvl8pPr indent="-228600" lvl="7" marL="3657600" algn="l">
              <a:spcBef>
                <a:spcPts val="400"/>
              </a:spcBef>
              <a:spcAft>
                <a:spcPts val="0"/>
              </a:spcAft>
              <a:buClr>
                <a:srgbClr val="949495"/>
              </a:buClr>
              <a:buSzPts val="1900"/>
              <a:buNone/>
              <a:defRPr sz="1900">
                <a:solidFill>
                  <a:srgbClr val="949495"/>
                </a:solidFill>
              </a:defRPr>
            </a:lvl8pPr>
            <a:lvl9pPr indent="-228600" lvl="8" marL="4114800" algn="l">
              <a:spcBef>
                <a:spcPts val="400"/>
              </a:spcBef>
              <a:spcAft>
                <a:spcPts val="0"/>
              </a:spcAft>
              <a:buClr>
                <a:srgbClr val="949495"/>
              </a:buClr>
              <a:buSzPts val="1900"/>
              <a:buNone/>
              <a:defRPr sz="1900">
                <a:solidFill>
                  <a:srgbClr val="949495"/>
                </a:solidFill>
              </a:defRPr>
            </a:lvl9pPr>
          </a:lstStyle>
          <a:p/>
        </p:txBody>
      </p:sp>
      <p:pic>
        <p:nvPicPr>
          <p:cNvPr descr="CARB_A_logo.eps" id="219" name="Google Shape;219;g100a16e9c99_7_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356351"/>
            <a:ext cx="1640625" cy="3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00a16e9c99_7_32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00a16e9c99_7_37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venir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23" name="Google Shape;223;g100a16e9c99_7_37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31800" lvl="0" marL="4572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  <a:defRPr sz="3200">
                <a:solidFill>
                  <a:srgbClr val="000000"/>
                </a:solidFill>
              </a:defRPr>
            </a:lvl1pPr>
            <a:lvl2pPr indent="-412750" lvl="1" marL="9144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Char char="•"/>
              <a:defRPr sz="2900">
                <a:solidFill>
                  <a:srgbClr val="000000"/>
                </a:solidFill>
              </a:defRPr>
            </a:lvl2pPr>
            <a:lvl3pPr indent="-361950" lvl="2" marL="13716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urier New"/>
              <a:buChar char="o"/>
              <a:defRPr sz="2700">
                <a:solidFill>
                  <a:srgbClr val="000000"/>
                </a:solidFill>
              </a:defRPr>
            </a:lvl3pPr>
            <a:lvl4pPr indent="-381000" lvl="3" marL="18288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4pPr>
            <a:lvl5pPr indent="-361950" lvl="4" marL="22860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</a:defRPr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224" name="Google Shape;224;g100a16e9c99_7_37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31800" lvl="0" marL="4572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Char char="▪"/>
              <a:defRPr sz="3200">
                <a:solidFill>
                  <a:srgbClr val="000000"/>
                </a:solidFill>
              </a:defRPr>
            </a:lvl1pPr>
            <a:lvl2pPr indent="-412750" lvl="1" marL="9144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Char char="•"/>
              <a:defRPr sz="2900">
                <a:solidFill>
                  <a:srgbClr val="000000"/>
                </a:solidFill>
              </a:defRPr>
            </a:lvl2pPr>
            <a:lvl3pPr indent="-361950" lvl="2" marL="13716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Char char="o"/>
              <a:defRPr sz="2700">
                <a:solidFill>
                  <a:srgbClr val="000000"/>
                </a:solidFill>
              </a:defRPr>
            </a:lvl3pPr>
            <a:lvl4pPr indent="-381000" lvl="3" marL="18288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4pPr>
            <a:lvl5pPr indent="-361950" lvl="4" marL="22860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</a:defRPr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pic>
        <p:nvPicPr>
          <p:cNvPr descr="CARB_A_logo.eps" id="225" name="Google Shape;225;g100a16e9c99_7_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356351"/>
            <a:ext cx="1640625" cy="3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00a16e9c99_7_37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blipFill>
          <a:blip r:embed="rId2">
            <a:alphaModFix amt="56000"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00a16e9c99_7_43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venir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29" name="Google Shape;229;g100a16e9c99_7_43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None/>
              <a:defRPr b="0" sz="27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None/>
              <a:defRPr b="1" sz="27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 b="1" sz="24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/>
            </a:lvl5pPr>
            <a:lvl6pPr indent="-228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6pPr>
            <a:lvl7pPr indent="-228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7pPr>
            <a:lvl8pPr indent="-228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8pPr>
            <a:lvl9pPr indent="-228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9pPr>
          </a:lstStyle>
          <a:p/>
        </p:txBody>
      </p:sp>
      <p:sp>
        <p:nvSpPr>
          <p:cNvPr id="230" name="Google Shape;230;g100a16e9c99_7_43"/>
          <p:cNvSpPr txBox="1"/>
          <p:nvPr>
            <p:ph idx="2" type="body"/>
          </p:nvPr>
        </p:nvSpPr>
        <p:spPr>
          <a:xfrm>
            <a:off x="609600" y="2292349"/>
            <a:ext cx="5386800" cy="3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00050" lvl="0" marL="4572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▪"/>
              <a:defRPr sz="2700">
                <a:solidFill>
                  <a:srgbClr val="000000"/>
                </a:solidFill>
              </a:defRPr>
            </a:lvl1pPr>
            <a:lvl2pPr indent="-381000" lvl="1" marL="9144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2pPr>
            <a:lvl3pPr indent="-336550" lvl="2" marL="13716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urier New"/>
              <a:buChar char="o"/>
              <a:defRPr sz="2100">
                <a:solidFill>
                  <a:srgbClr val="000000"/>
                </a:solidFill>
              </a:defRPr>
            </a:lvl3pPr>
            <a:lvl4pPr indent="-349250" lvl="3" marL="18288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sz="1900">
                <a:solidFill>
                  <a:srgbClr val="000000"/>
                </a:solidFill>
              </a:defRPr>
            </a:lvl4pPr>
            <a:lvl5pPr indent="-330200" lvl="4" marL="228600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  <a:defRPr sz="1600">
                <a:solidFill>
                  <a:srgbClr val="000000"/>
                </a:solidFill>
              </a:defRPr>
            </a:lvl5pPr>
            <a:lvl6pPr indent="-36195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sp>
        <p:nvSpPr>
          <p:cNvPr id="231" name="Google Shape;231;g100a16e9c99_7_43"/>
          <p:cNvSpPr txBox="1"/>
          <p:nvPr>
            <p:ph idx="3" type="body"/>
          </p:nvPr>
        </p:nvSpPr>
        <p:spPr>
          <a:xfrm>
            <a:off x="6193368" y="1535113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None/>
              <a:defRPr b="0" sz="27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None/>
              <a:defRPr b="1" sz="27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 b="1" sz="24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/>
            </a:lvl5pPr>
            <a:lvl6pPr indent="-228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6pPr>
            <a:lvl7pPr indent="-228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7pPr>
            <a:lvl8pPr indent="-228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8pPr>
            <a:lvl9pPr indent="-228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9pPr>
          </a:lstStyle>
          <a:p/>
        </p:txBody>
      </p:sp>
      <p:sp>
        <p:nvSpPr>
          <p:cNvPr id="232" name="Google Shape;232;g100a16e9c99_7_43"/>
          <p:cNvSpPr txBox="1"/>
          <p:nvPr>
            <p:ph idx="4" type="body"/>
          </p:nvPr>
        </p:nvSpPr>
        <p:spPr>
          <a:xfrm>
            <a:off x="6193368" y="2292349"/>
            <a:ext cx="5388900" cy="3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00050" lvl="0" marL="4572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Char char="▪"/>
              <a:defRPr sz="2700">
                <a:solidFill>
                  <a:srgbClr val="000000"/>
                </a:solidFill>
              </a:defRPr>
            </a:lvl1pPr>
            <a:lvl2pPr indent="-381000" lvl="1" marL="9144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</a:defRPr>
            </a:lvl2pPr>
            <a:lvl3pPr indent="-336550" lvl="2" marL="13716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Char char="o"/>
              <a:defRPr sz="2100">
                <a:solidFill>
                  <a:srgbClr val="000000"/>
                </a:solidFill>
              </a:defRPr>
            </a:lvl3pPr>
            <a:lvl4pPr indent="-349250" lvl="3" marL="18288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sz="1900">
                <a:solidFill>
                  <a:srgbClr val="000000"/>
                </a:solidFill>
              </a:defRPr>
            </a:lvl4pPr>
            <a:lvl5pPr indent="-330200" lvl="4" marL="228600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  <a:defRPr sz="1600">
                <a:solidFill>
                  <a:srgbClr val="000000"/>
                </a:solidFill>
              </a:defRPr>
            </a:lvl5pPr>
            <a:lvl6pPr indent="-36195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pic>
        <p:nvPicPr>
          <p:cNvPr descr="CARB_A_logo.eps" id="233" name="Google Shape;233;g100a16e9c99_7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6356351"/>
            <a:ext cx="1640625" cy="3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100a16e9c99_7_43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0a16e9c99_7_51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venir"/>
              <a:buNone/>
              <a:defRPr b="1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pic>
        <p:nvPicPr>
          <p:cNvPr descr="CARB_A_logo.eps" id="237" name="Google Shape;237;g100a16e9c99_7_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356351"/>
            <a:ext cx="1640625" cy="3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00a16e9c99_7_51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RB_A_logo.eps" id="240" name="Google Shape;240;g100a16e9c99_7_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356351"/>
            <a:ext cx="1640625" cy="3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100a16e9c99_7_55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00a16e9c99_7_58"/>
          <p:cNvSpPr txBox="1"/>
          <p:nvPr>
            <p:ph type="title"/>
          </p:nvPr>
        </p:nvSpPr>
        <p:spPr>
          <a:xfrm>
            <a:off x="609601" y="273049"/>
            <a:ext cx="40110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venir"/>
              <a:buNone/>
              <a:defRPr b="1" sz="27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4" name="Google Shape;244;g100a16e9c99_7_58"/>
          <p:cNvSpPr txBox="1"/>
          <p:nvPr>
            <p:ph idx="1" type="body"/>
          </p:nvPr>
        </p:nvSpPr>
        <p:spPr>
          <a:xfrm>
            <a:off x="4766733" y="273051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00050" lvl="0" marL="4572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Char char="▪"/>
              <a:defRPr sz="2700">
                <a:solidFill>
                  <a:srgbClr val="000000"/>
                </a:solidFill>
              </a:defRPr>
            </a:lvl1pPr>
            <a:lvl2pPr indent="-400050" lvl="1" marL="9144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 sz="2700">
                <a:solidFill>
                  <a:srgbClr val="000000"/>
                </a:solidFill>
              </a:defRPr>
            </a:lvl2pPr>
            <a:lvl3pPr indent="-349250" lvl="2" marL="13716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o"/>
              <a:defRPr sz="2400">
                <a:solidFill>
                  <a:srgbClr val="000000"/>
                </a:solidFill>
              </a:defRPr>
            </a:lvl3pPr>
            <a:lvl4pPr indent="-361950" lvl="3" marL="18288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</a:defRPr>
            </a:lvl4pPr>
            <a:lvl5pPr indent="-349250" lvl="4" marL="22860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sz="1900">
                <a:solidFill>
                  <a:srgbClr val="000000"/>
                </a:solidFill>
              </a:defRPr>
            </a:lvl5pPr>
            <a:lvl6pPr indent="-40005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indent="-40005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indent="-40005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indent="-40005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/>
        </p:txBody>
      </p:sp>
      <p:sp>
        <p:nvSpPr>
          <p:cNvPr id="245" name="Google Shape;245;g100a16e9c99_7_58"/>
          <p:cNvSpPr txBox="1"/>
          <p:nvPr>
            <p:ph idx="2" type="body"/>
          </p:nvPr>
        </p:nvSpPr>
        <p:spPr>
          <a:xfrm>
            <a:off x="609601" y="1545465"/>
            <a:ext cx="4011000" cy="45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3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CARB_A_logo.eps" id="246" name="Google Shape;246;g100a16e9c99_7_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356351"/>
            <a:ext cx="1640625" cy="3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00a16e9c99_7_58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00a16e9c99_7_64"/>
          <p:cNvSpPr txBox="1"/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venir"/>
              <a:buNone/>
              <a:defRPr b="1" sz="32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50" name="Google Shape;250;g100a16e9c99_7_64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g100a16e9c99_7_64"/>
          <p:cNvSpPr txBox="1"/>
          <p:nvPr>
            <p:ph idx="1" type="body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3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CARB_A_logo.eps" id="252" name="Google Shape;252;g100a16e9c99_7_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356351"/>
            <a:ext cx="1640625" cy="3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00a16e9c99_7_64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1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de titre">
  <p:cSld name="Page de titre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127684856_3_4"/>
          <p:cNvSpPr txBox="1"/>
          <p:nvPr>
            <p:ph type="ctrTitle"/>
          </p:nvPr>
        </p:nvSpPr>
        <p:spPr>
          <a:xfrm>
            <a:off x="450241" y="1884122"/>
            <a:ext cx="11344127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b="0" i="0" sz="4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0" name="Google Shape;260;g10127684856_3_4"/>
          <p:cNvSpPr txBox="1"/>
          <p:nvPr>
            <p:ph idx="1" type="subTitle"/>
          </p:nvPr>
        </p:nvSpPr>
        <p:spPr>
          <a:xfrm>
            <a:off x="450241" y="4201775"/>
            <a:ext cx="11344127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  <a:defRPr b="0" i="0" sz="2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61" name="Google Shape;261;g10127684856_3_4"/>
          <p:cNvCxnSpPr/>
          <p:nvPr/>
        </p:nvCxnSpPr>
        <p:spPr>
          <a:xfrm>
            <a:off x="450241" y="3994727"/>
            <a:ext cx="11344127" cy="38485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2" name="Google Shape;262;g10127684856_3_4"/>
          <p:cNvSpPr txBox="1"/>
          <p:nvPr>
            <p:ph idx="2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4B504D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f84eabe5fe_1_10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0" name="Google Shape;20;gf84eabe5fe_1_10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1" name="Google Shape;21;gf84eabe5fe_1_10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de titre (image)">
  <p:cSld name="Page de titre (image)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0127684856_3_9"/>
          <p:cNvSpPr/>
          <p:nvPr>
            <p:ph idx="2" type="pic"/>
          </p:nvPr>
        </p:nvSpPr>
        <p:spPr>
          <a:xfrm>
            <a:off x="6098117" y="1376363"/>
            <a:ext cx="6093883" cy="4805361"/>
          </a:xfrm>
          <a:prstGeom prst="rect">
            <a:avLst/>
          </a:prstGeom>
          <a:solidFill>
            <a:srgbClr val="E5E6E5"/>
          </a:solidFill>
          <a:ln>
            <a:noFill/>
          </a:ln>
        </p:spPr>
      </p:sp>
      <p:sp>
        <p:nvSpPr>
          <p:cNvPr id="265" name="Google Shape;265;g10127684856_3_9"/>
          <p:cNvSpPr txBox="1"/>
          <p:nvPr>
            <p:ph type="ctrTitle"/>
          </p:nvPr>
        </p:nvSpPr>
        <p:spPr>
          <a:xfrm>
            <a:off x="400472" y="1379538"/>
            <a:ext cx="5285443" cy="2506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Georgia"/>
              <a:buNone/>
              <a:defRPr b="0" i="0" sz="38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6" name="Google Shape;266;g10127684856_3_9"/>
          <p:cNvSpPr txBox="1"/>
          <p:nvPr>
            <p:ph idx="1" type="subTitle"/>
          </p:nvPr>
        </p:nvSpPr>
        <p:spPr>
          <a:xfrm>
            <a:off x="398356" y="4171981"/>
            <a:ext cx="5285441" cy="1520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67" name="Google Shape;267;g10127684856_3_9"/>
          <p:cNvCxnSpPr/>
          <p:nvPr/>
        </p:nvCxnSpPr>
        <p:spPr>
          <a:xfrm rot="10800000">
            <a:off x="398356" y="4018041"/>
            <a:ext cx="528756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8" name="Google Shape;268;g10127684856_3_9"/>
          <p:cNvSpPr txBox="1"/>
          <p:nvPr>
            <p:ph idx="3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4B504D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de texte seul">
  <p:cSld name="page de texte seul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0127684856_3_29"/>
          <p:cNvSpPr txBox="1"/>
          <p:nvPr>
            <p:ph idx="1" type="body"/>
          </p:nvPr>
        </p:nvSpPr>
        <p:spPr>
          <a:xfrm>
            <a:off x="411091" y="1085850"/>
            <a:ext cx="11431660" cy="5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20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4B504D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4B504D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4B504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4B504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g10127684856_3_29"/>
          <p:cNvSpPr txBox="1"/>
          <p:nvPr>
            <p:ph idx="2" type="body"/>
          </p:nvPr>
        </p:nvSpPr>
        <p:spPr>
          <a:xfrm>
            <a:off x="2452145" y="288925"/>
            <a:ext cx="9324748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g10127684856_3_29"/>
          <p:cNvSpPr txBox="1"/>
          <p:nvPr>
            <p:ph idx="3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4B504D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ête et pied de page">
  <p:cSld name="Tête et pied de page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0127684856_3_33"/>
          <p:cNvSpPr txBox="1"/>
          <p:nvPr>
            <p:ph idx="1" type="body"/>
          </p:nvPr>
        </p:nvSpPr>
        <p:spPr>
          <a:xfrm>
            <a:off x="2452145" y="288925"/>
            <a:ext cx="9324748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9" name="Google Shape;279;g10127684856_3_33"/>
          <p:cNvSpPr txBox="1"/>
          <p:nvPr>
            <p:ph idx="2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4B504D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Google Shape;280;g10127684856_3_33"/>
          <p:cNvSpPr txBox="1"/>
          <p:nvPr>
            <p:ph idx="3" type="body"/>
          </p:nvPr>
        </p:nvSpPr>
        <p:spPr>
          <a:xfrm>
            <a:off x="411091" y="1085850"/>
            <a:ext cx="11431660" cy="5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20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4B504D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4B504D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4B504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4B504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e + photo">
  <p:cSld name="Texte + photo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0127684856_3_37"/>
          <p:cNvSpPr txBox="1"/>
          <p:nvPr>
            <p:ph idx="1" type="body"/>
          </p:nvPr>
        </p:nvSpPr>
        <p:spPr>
          <a:xfrm>
            <a:off x="6510867" y="1093788"/>
            <a:ext cx="5274734" cy="5072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▪"/>
              <a:defRPr b="0" i="0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g10127684856_3_37"/>
          <p:cNvSpPr/>
          <p:nvPr>
            <p:ph idx="2" type="pic"/>
          </p:nvPr>
        </p:nvSpPr>
        <p:spPr>
          <a:xfrm>
            <a:off x="0" y="1093788"/>
            <a:ext cx="6096000" cy="5072062"/>
          </a:xfrm>
          <a:prstGeom prst="rect">
            <a:avLst/>
          </a:prstGeom>
          <a:noFill/>
          <a:ln>
            <a:noFill/>
          </a:ln>
        </p:spPr>
      </p:sp>
      <p:sp>
        <p:nvSpPr>
          <p:cNvPr id="284" name="Google Shape;284;g10127684856_3_37"/>
          <p:cNvSpPr txBox="1"/>
          <p:nvPr>
            <p:ph idx="3" type="body"/>
          </p:nvPr>
        </p:nvSpPr>
        <p:spPr>
          <a:xfrm>
            <a:off x="2452145" y="288925"/>
            <a:ext cx="9324748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g10127684856_3_37"/>
          <p:cNvSpPr txBox="1"/>
          <p:nvPr>
            <p:ph idx="4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4B504D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e + visuel">
  <p:cSld name="Texte + visuel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0127684856_3_42"/>
          <p:cNvSpPr txBox="1"/>
          <p:nvPr>
            <p:ph idx="1" type="body"/>
          </p:nvPr>
        </p:nvSpPr>
        <p:spPr>
          <a:xfrm>
            <a:off x="6510867" y="1093788"/>
            <a:ext cx="5274734" cy="5072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▪"/>
              <a:defRPr b="0" i="0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g10127684856_3_42"/>
          <p:cNvSpPr txBox="1"/>
          <p:nvPr>
            <p:ph idx="2" type="body"/>
          </p:nvPr>
        </p:nvSpPr>
        <p:spPr>
          <a:xfrm>
            <a:off x="0" y="1085850"/>
            <a:ext cx="6098117" cy="5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g10127684856_3_42"/>
          <p:cNvSpPr txBox="1"/>
          <p:nvPr>
            <p:ph idx="3" type="body"/>
          </p:nvPr>
        </p:nvSpPr>
        <p:spPr>
          <a:xfrm>
            <a:off x="2452145" y="288925"/>
            <a:ext cx="9324748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g10127684856_3_42"/>
          <p:cNvSpPr txBox="1"/>
          <p:nvPr>
            <p:ph idx="4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4B504D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f84eabe5fe_1_10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4" name="Google Shape;24;gf84eabe5fe_1_109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5" name="Google Shape;25;gf84eabe5fe_1_109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6" name="Google Shape;26;gf84eabe5fe_1_10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f84eabe5fe_1_1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9" name="Google Shape;29;gf84eabe5fe_1_1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f84eabe5fe_1_11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2" name="Google Shape;32;gf84eabe5fe_1_11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3" name="Google Shape;33;gf84eabe5fe_1_1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f84eabe5fe_1_121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6" name="Google Shape;36;gf84eabe5fe_1_1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f84eabe5fe_1_12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gf84eabe5fe_1_124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0" name="Google Shape;40;gf84eabe5fe_1_124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1" name="Google Shape;41;gf84eabe5fe_1_124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2" name="Google Shape;42;gf84eabe5fe_1_1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g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theme" Target="../theme/theme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1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9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3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4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5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2" Type="http://schemas.openxmlformats.org/officeDocument/2006/relationships/theme" Target="../theme/theme6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g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f84eabe5fe_1_9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gf84eabe5fe_1_9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gf84eabe5fe_1_9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127684856_3_25"/>
          <p:cNvSpPr/>
          <p:nvPr/>
        </p:nvSpPr>
        <p:spPr>
          <a:xfrm>
            <a:off x="0" y="-1"/>
            <a:ext cx="12192000" cy="869369"/>
          </a:xfrm>
          <a:prstGeom prst="rect">
            <a:avLst/>
          </a:prstGeom>
          <a:solidFill>
            <a:srgbClr val="E51E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g10127684856_3_2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77636" y="249121"/>
            <a:ext cx="1140712" cy="37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10127684856_3_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87648" y="6393321"/>
            <a:ext cx="1137897" cy="23154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8" r:id="rId3"/>
    <p:sldLayoutId id="2147483699" r:id="rId4"/>
    <p:sldLayoutId id="2147483700" r:id="rId5"/>
    <p:sldLayoutId id="2147483701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_Titel_dunkler.png" id="53" name="Google Shape;53;g100a16e9c99_2_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199687" y="276225"/>
            <a:ext cx="1628775" cy="12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g100a16e9c99_2_0"/>
          <p:cNvSpPr/>
          <p:nvPr/>
        </p:nvSpPr>
        <p:spPr>
          <a:xfrm flipH="1" rot="5400000">
            <a:off x="-720726" y="2689224"/>
            <a:ext cx="2620963" cy="1179513"/>
          </a:xfrm>
          <a:custGeom>
            <a:rect b="b" l="l" r="r" t="t"/>
            <a:pathLst>
              <a:path extrusionOk="0" h="1179513" w="2620963">
                <a:moveTo>
                  <a:pt x="372927" y="0"/>
                </a:moveTo>
                <a:lnTo>
                  <a:pt x="2248036" y="0"/>
                </a:lnTo>
                <a:cubicBezTo>
                  <a:pt x="2453998" y="0"/>
                  <a:pt x="2620963" y="166965"/>
                  <a:pt x="2620963" y="372927"/>
                </a:cubicBezTo>
                <a:lnTo>
                  <a:pt x="2620963" y="1179513"/>
                </a:lnTo>
                <a:lnTo>
                  <a:pt x="2620963" y="1179513"/>
                </a:lnTo>
                <a:lnTo>
                  <a:pt x="0" y="1179513"/>
                </a:lnTo>
                <a:lnTo>
                  <a:pt x="0" y="1179513"/>
                </a:lnTo>
                <a:lnTo>
                  <a:pt x="0" y="372927"/>
                </a:lnTo>
                <a:cubicBezTo>
                  <a:pt x="0" y="166965"/>
                  <a:pt x="166965" y="0"/>
                  <a:pt x="372927" y="0"/>
                </a:cubicBezTo>
                <a:close/>
              </a:path>
            </a:pathLst>
          </a:cu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100a16e9c99_2_0"/>
          <p:cNvSpPr/>
          <p:nvPr/>
        </p:nvSpPr>
        <p:spPr>
          <a:xfrm flipH="1" rot="10800000">
            <a:off x="0" y="2370136"/>
            <a:ext cx="406400" cy="3897313"/>
          </a:xfrm>
          <a:custGeom>
            <a:rect b="b" l="l" r="r" t="t"/>
            <a:pathLst>
              <a:path extrusionOk="0" h="2450" w="192">
                <a:moveTo>
                  <a:pt x="0" y="2450"/>
                </a:moveTo>
                <a:cubicBezTo>
                  <a:pt x="0" y="1225"/>
                  <a:pt x="0" y="0"/>
                  <a:pt x="0" y="0"/>
                </a:cubicBezTo>
                <a:lnTo>
                  <a:pt x="190" y="0"/>
                </a:lnTo>
                <a:lnTo>
                  <a:pt x="192" y="2269"/>
                </a:lnTo>
                <a:cubicBezTo>
                  <a:pt x="183" y="2380"/>
                  <a:pt x="117" y="2443"/>
                  <a:pt x="0" y="2450"/>
                </a:cubicBezTo>
                <a:close/>
              </a:path>
            </a:pathLst>
          </a:cu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100a16e9c99_2_0"/>
          <p:cNvSpPr/>
          <p:nvPr/>
        </p:nvSpPr>
        <p:spPr>
          <a:xfrm>
            <a:off x="0" y="5930900"/>
            <a:ext cx="9810750" cy="555625"/>
          </a:xfrm>
          <a:custGeom>
            <a:rect b="b" l="l" r="r" t="t"/>
            <a:pathLst>
              <a:path extrusionOk="0" h="555625" w="9810750">
                <a:moveTo>
                  <a:pt x="0" y="0"/>
                </a:moveTo>
                <a:lnTo>
                  <a:pt x="9532938" y="0"/>
                </a:lnTo>
                <a:cubicBezTo>
                  <a:pt x="9686370" y="0"/>
                  <a:pt x="9810751" y="124381"/>
                  <a:pt x="9810751" y="277813"/>
                </a:cubicBezTo>
                <a:cubicBezTo>
                  <a:pt x="9810751" y="370417"/>
                  <a:pt x="9810750" y="463021"/>
                  <a:pt x="9810750" y="555625"/>
                </a:cubicBezTo>
                <a:lnTo>
                  <a:pt x="0" y="5556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g100a16e9c99_2_0"/>
          <p:cNvSpPr txBox="1"/>
          <p:nvPr/>
        </p:nvSpPr>
        <p:spPr>
          <a:xfrm>
            <a:off x="0" y="6334125"/>
            <a:ext cx="12192000" cy="2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g100a16e9c99_2_0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g100a16e9c99_2_0"/>
          <p:cNvSpPr txBox="1"/>
          <p:nvPr>
            <p:ph type="title"/>
          </p:nvPr>
        </p:nvSpPr>
        <p:spPr>
          <a:xfrm>
            <a:off x="609600" y="274637"/>
            <a:ext cx="109728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g100a16e9c99_2_0"/>
          <p:cNvSpPr txBox="1"/>
          <p:nvPr>
            <p:ph idx="1" type="body"/>
          </p:nvPr>
        </p:nvSpPr>
        <p:spPr>
          <a:xfrm>
            <a:off x="609600" y="1052512"/>
            <a:ext cx="10972800" cy="50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0a16e9c99_2_21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g100a16e9c99_2_21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g100a16e9c99_2_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g100a16e9c99_2_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g100a16e9c99_2_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0a16e9c99_2_189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g100a16e9c99_2_189"/>
          <p:cNvSpPr txBox="1"/>
          <p:nvPr>
            <p:ph idx="1" type="body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g100a16e9c99_2_189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g100a16e9c99_2_189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g100a16e9c99_2_189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0a16e9c99_2_231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" name="Google Shape;154;g100a16e9c99_2_231"/>
          <p:cNvSpPr txBox="1"/>
          <p:nvPr>
            <p:ph idx="1" type="body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g100a16e9c99_2_231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g100a16e9c99_2_231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g100a16e9c99_2_231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0a16e9c99_2_294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g100a16e9c99_2_294"/>
          <p:cNvSpPr txBox="1"/>
          <p:nvPr>
            <p:ph idx="1" type="body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g100a16e9c99_2_294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g100a16e9c99_2_294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g100a16e9c99_2_294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0a16e9c99_2_365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g100a16e9c99_2_365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g100a16e9c99_2_365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Google Shape;178;g100a16e9c99_2_365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rgbClr val="82828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g100a16e9c99_2_3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60000"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0a16e9c99_7_0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venir"/>
              <a:buNone/>
              <a:defRPr b="1" i="0" sz="4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186" name="Google Shape;186;g100a16e9c99_7_0"/>
          <p:cNvSpPr txBox="1"/>
          <p:nvPr>
            <p:ph idx="1" type="body"/>
          </p:nvPr>
        </p:nvSpPr>
        <p:spPr>
          <a:xfrm>
            <a:off x="609600" y="1417639"/>
            <a:ext cx="10972800" cy="4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0005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▪"/>
              <a:defRPr b="0" i="0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005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6195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urier New"/>
              <a:buChar char="o"/>
              <a:defRPr b="0" i="0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87" name="Google Shape;187;g100a16e9c99_7_0"/>
          <p:cNvSpPr txBox="1"/>
          <p:nvPr>
            <p:ph idx="12" type="sldNum"/>
          </p:nvPr>
        </p:nvSpPr>
        <p:spPr>
          <a:xfrm>
            <a:off x="10372579" y="6356351"/>
            <a:ext cx="1209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8" name="Google Shape;188;g100a16e9c99_7_0"/>
          <p:cNvSpPr txBox="1"/>
          <p:nvPr>
            <p:ph idx="11" type="ftr"/>
          </p:nvPr>
        </p:nvSpPr>
        <p:spPr>
          <a:xfrm>
            <a:off x="2468880" y="6356351"/>
            <a:ext cx="79038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0127684856_3_0"/>
          <p:cNvSpPr/>
          <p:nvPr/>
        </p:nvSpPr>
        <p:spPr>
          <a:xfrm>
            <a:off x="0" y="1"/>
            <a:ext cx="12192000" cy="6180138"/>
          </a:xfrm>
          <a:prstGeom prst="rect">
            <a:avLst/>
          </a:prstGeom>
          <a:solidFill>
            <a:srgbClr val="E51E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g10127684856_3_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77636" y="249121"/>
            <a:ext cx="1140712" cy="37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10127684856_3_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87648" y="6393321"/>
            <a:ext cx="1137897" cy="23154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3"/>
    <p:sldLayoutId id="2147483696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Relationship Id="rId5" Type="http://schemas.openxmlformats.org/officeDocument/2006/relationships/image" Target="../media/image39.png"/><Relationship Id="rId6" Type="http://schemas.openxmlformats.org/officeDocument/2006/relationships/image" Target="../media/image35.jpg"/><Relationship Id="rId7" Type="http://schemas.openxmlformats.org/officeDocument/2006/relationships/image" Target="../media/image37.png"/><Relationship Id="rId8" Type="http://schemas.openxmlformats.org/officeDocument/2006/relationships/image" Target="../media/image38.jp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46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jp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5" Type="http://schemas.openxmlformats.org/officeDocument/2006/relationships/image" Target="../media/image51.png"/><Relationship Id="rId6" Type="http://schemas.openxmlformats.org/officeDocument/2006/relationships/image" Target="../media/image41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7.png"/><Relationship Id="rId10" Type="http://schemas.openxmlformats.org/officeDocument/2006/relationships/image" Target="../media/image56.jpg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Relationship Id="rId4" Type="http://schemas.openxmlformats.org/officeDocument/2006/relationships/image" Target="../media/image48.jpg"/><Relationship Id="rId9" Type="http://schemas.openxmlformats.org/officeDocument/2006/relationships/image" Target="../media/image53.png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7" Type="http://schemas.openxmlformats.org/officeDocument/2006/relationships/image" Target="../media/image52.png"/><Relationship Id="rId8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Relationship Id="rId4" Type="http://schemas.openxmlformats.org/officeDocument/2006/relationships/image" Target="../media/image58.png"/><Relationship Id="rId5" Type="http://schemas.openxmlformats.org/officeDocument/2006/relationships/image" Target="../media/image7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lan.McKinnon@the-klu.org" TargetMode="External"/><Relationship Id="rId4" Type="http://schemas.openxmlformats.org/officeDocument/2006/relationships/hyperlink" Target="http://www.the-klu.org/" TargetMode="External"/><Relationship Id="rId9" Type="http://schemas.openxmlformats.org/officeDocument/2006/relationships/hyperlink" Target="http://www.linkedin.com/in/alan-mckinnon-a3a79722" TargetMode="External"/><Relationship Id="rId5" Type="http://schemas.openxmlformats.org/officeDocument/2006/relationships/hyperlink" Target="http://www.alanmckinnon.co.uk/" TargetMode="External"/><Relationship Id="rId6" Type="http://schemas.openxmlformats.org/officeDocument/2006/relationships/image" Target="../media/image61.png"/><Relationship Id="rId7" Type="http://schemas.openxmlformats.org/officeDocument/2006/relationships/image" Target="../media/image60.jpg"/><Relationship Id="rId8" Type="http://schemas.openxmlformats.org/officeDocument/2006/relationships/image" Target="../media/image6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png"/><Relationship Id="rId4" Type="http://schemas.openxmlformats.org/officeDocument/2006/relationships/hyperlink" Target="https://ww2.arb.ca.gov/ghg-inventory-data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png"/><Relationship Id="rId4" Type="http://schemas.openxmlformats.org/officeDocument/2006/relationships/image" Target="../media/image73.png"/><Relationship Id="rId5" Type="http://schemas.openxmlformats.org/officeDocument/2006/relationships/image" Target="../media/image7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5.png"/><Relationship Id="rId4" Type="http://schemas.openxmlformats.org/officeDocument/2006/relationships/image" Target="../media/image78.png"/><Relationship Id="rId5" Type="http://schemas.openxmlformats.org/officeDocument/2006/relationships/image" Target="../media/image7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4.png"/><Relationship Id="rId4" Type="http://schemas.openxmlformats.org/officeDocument/2006/relationships/image" Target="../media/image79.png"/><Relationship Id="rId5" Type="http://schemas.openxmlformats.org/officeDocument/2006/relationships/image" Target="../media/image8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6.xml"/><Relationship Id="rId3" Type="http://schemas.openxmlformats.org/officeDocument/2006/relationships/hyperlink" Target="mailto:yann.briand@iddri.org" TargetMode="External"/><Relationship Id="rId4" Type="http://schemas.openxmlformats.org/officeDocument/2006/relationships/hyperlink" Target="mailto:lauren.harryvillain@iddri.org" TargetMode="External"/><Relationship Id="rId5" Type="http://schemas.openxmlformats.org/officeDocument/2006/relationships/hyperlink" Target="mailto:mark.major@slocatpartnership.org" TargetMode="External"/><Relationship Id="rId6" Type="http://schemas.openxmlformats.org/officeDocument/2006/relationships/image" Target="../media/image86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0.jpg"/><Relationship Id="rId4" Type="http://schemas.openxmlformats.org/officeDocument/2006/relationships/image" Target="../media/image89.png"/><Relationship Id="rId5" Type="http://schemas.openxmlformats.org/officeDocument/2006/relationships/image" Target="../media/image8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jpg"/><Relationship Id="rId10" Type="http://schemas.openxmlformats.org/officeDocument/2006/relationships/image" Target="../media/image25.jpg"/><Relationship Id="rId13" Type="http://schemas.openxmlformats.org/officeDocument/2006/relationships/image" Target="../media/image36.jp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24.png"/><Relationship Id="rId9" Type="http://schemas.openxmlformats.org/officeDocument/2006/relationships/image" Target="../media/image22.jpg"/><Relationship Id="rId14" Type="http://schemas.openxmlformats.org/officeDocument/2006/relationships/image" Target="../media/image32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f84eabe5fe_0_0"/>
          <p:cNvSpPr txBox="1"/>
          <p:nvPr/>
        </p:nvSpPr>
        <p:spPr>
          <a:xfrm>
            <a:off x="0" y="2047800"/>
            <a:ext cx="12192000" cy="27402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gf84eabe5f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8550" y="5355513"/>
            <a:ext cx="2260925" cy="10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f84eabe5fe_0_0"/>
          <p:cNvSpPr txBox="1"/>
          <p:nvPr/>
        </p:nvSpPr>
        <p:spPr>
          <a:xfrm>
            <a:off x="625800" y="2960100"/>
            <a:ext cx="10684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-US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Decarbonising Freight Transport</a:t>
            </a:r>
            <a:endParaRPr b="1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gf84eabe5fe_0_0"/>
          <p:cNvSpPr txBox="1"/>
          <p:nvPr/>
        </p:nvSpPr>
        <p:spPr>
          <a:xfrm>
            <a:off x="2092050" y="3288300"/>
            <a:ext cx="80079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</a:pP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b="0" i="0" lang="en-US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November 2021 </a:t>
            </a:r>
            <a:endParaRPr b="0" i="0" sz="2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</a:pP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b="0" i="0" lang="en-US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0" i="0" lang="en-US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0-</a:t>
            </a: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r>
            <a:r>
              <a:rPr b="0" i="0" lang="en-US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0" i="0" lang="en-US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 GMT</a:t>
            </a:r>
            <a:endParaRPr b="0" i="0" sz="2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gf84eabe5fe_0_0"/>
          <p:cNvSpPr txBox="1"/>
          <p:nvPr/>
        </p:nvSpPr>
        <p:spPr>
          <a:xfrm>
            <a:off x="11764425" y="0"/>
            <a:ext cx="427500" cy="4299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f84eabe5fe_0_0"/>
          <p:cNvSpPr txBox="1"/>
          <p:nvPr/>
        </p:nvSpPr>
        <p:spPr>
          <a:xfrm>
            <a:off x="11106900" y="217425"/>
            <a:ext cx="300000" cy="3048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f84eabe5fe_0_0"/>
          <p:cNvSpPr txBox="1"/>
          <p:nvPr/>
        </p:nvSpPr>
        <p:spPr>
          <a:xfrm>
            <a:off x="11654825" y="869225"/>
            <a:ext cx="300000" cy="3048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f84eabe5fe_0_0"/>
          <p:cNvSpPr txBox="1"/>
          <p:nvPr/>
        </p:nvSpPr>
        <p:spPr>
          <a:xfrm>
            <a:off x="10966950" y="771250"/>
            <a:ext cx="427500" cy="4299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f84eabe5fe_0_0"/>
          <p:cNvSpPr txBox="1"/>
          <p:nvPr/>
        </p:nvSpPr>
        <p:spPr>
          <a:xfrm>
            <a:off x="11106900" y="1542675"/>
            <a:ext cx="203100" cy="2085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f84eabe5fe_0_0"/>
          <p:cNvSpPr txBox="1"/>
          <p:nvPr/>
        </p:nvSpPr>
        <p:spPr>
          <a:xfrm>
            <a:off x="10406575" y="564425"/>
            <a:ext cx="300000" cy="3048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f84eabe5fe_0_0"/>
          <p:cNvSpPr txBox="1"/>
          <p:nvPr/>
        </p:nvSpPr>
        <p:spPr>
          <a:xfrm>
            <a:off x="10406575" y="1237875"/>
            <a:ext cx="300000" cy="3048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f84eabe5fe_0_0"/>
          <p:cNvSpPr txBox="1"/>
          <p:nvPr/>
        </p:nvSpPr>
        <p:spPr>
          <a:xfrm>
            <a:off x="11703275" y="1613350"/>
            <a:ext cx="203100" cy="2085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f84eabe5fe_0_0"/>
          <p:cNvSpPr txBox="1"/>
          <p:nvPr/>
        </p:nvSpPr>
        <p:spPr>
          <a:xfrm>
            <a:off x="4889375" y="4796563"/>
            <a:ext cx="2574900" cy="507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76092"/>
                </a:solidFill>
                <a:latin typeface="Montserrat"/>
                <a:ea typeface="Montserrat"/>
                <a:cs typeface="Montserrat"/>
                <a:sym typeface="Montserrat"/>
              </a:rPr>
              <a:t>Hosted by</a:t>
            </a:r>
            <a:endParaRPr b="1">
              <a:solidFill>
                <a:srgbClr val="376092"/>
              </a:solidFill>
            </a:endParaRPr>
          </a:p>
        </p:txBody>
      </p:sp>
      <p:pic>
        <p:nvPicPr>
          <p:cNvPr id="308" name="Google Shape;308;gf84eabe5f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475" y="5679900"/>
            <a:ext cx="1997636" cy="5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f84eabe5f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3728" y="5527500"/>
            <a:ext cx="2601522" cy="9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f84eabe5fe_0_0"/>
          <p:cNvPicPr preferRelativeResize="0"/>
          <p:nvPr/>
        </p:nvPicPr>
        <p:blipFill rotWithShape="1">
          <a:blip r:embed="rId6">
            <a:alphaModFix/>
          </a:blip>
          <a:srcRect b="0" l="14110" r="16450" t="0"/>
          <a:stretch/>
        </p:blipFill>
        <p:spPr>
          <a:xfrm>
            <a:off x="9356550" y="5160825"/>
            <a:ext cx="2103275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00a16e9c99_2_241"/>
          <p:cNvSpPr txBox="1"/>
          <p:nvPr/>
        </p:nvSpPr>
        <p:spPr>
          <a:xfrm>
            <a:off x="1524000" y="44450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100a16e9c99_2_241"/>
          <p:cNvSpPr txBox="1"/>
          <p:nvPr/>
        </p:nvSpPr>
        <p:spPr>
          <a:xfrm>
            <a:off x="258762" y="425450"/>
            <a:ext cx="5264150" cy="3063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average carbon intensity of freight transport modes: </a:t>
            </a:r>
            <a:r>
              <a:rPr b="0" i="1" lang="en-US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gCO</a:t>
            </a:r>
            <a:r>
              <a:rPr b="0" baseline="-25000" i="1" lang="en-US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1" lang="en-US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/ tonne-km</a:t>
            </a:r>
            <a:endParaRPr/>
          </a:p>
        </p:txBody>
      </p:sp>
      <p:sp>
        <p:nvSpPr>
          <p:cNvPr id="484" name="Google Shape;484;g100a16e9c99_2_241"/>
          <p:cNvSpPr txBox="1"/>
          <p:nvPr/>
        </p:nvSpPr>
        <p:spPr>
          <a:xfrm>
            <a:off x="4049712" y="-7937"/>
            <a:ext cx="4706937" cy="338137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 Shift Freight to Lower Carbon Transport Modes</a:t>
            </a:r>
            <a:endParaRPr/>
          </a:p>
        </p:txBody>
      </p:sp>
      <p:pic>
        <p:nvPicPr>
          <p:cNvPr id="485" name="Google Shape;485;g100a16e9c99_2_2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237" y="728662"/>
            <a:ext cx="5924550" cy="2947987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g100a16e9c99_2_241"/>
          <p:cNvSpPr txBox="1"/>
          <p:nvPr/>
        </p:nvSpPr>
        <p:spPr>
          <a:xfrm>
            <a:off x="3863975" y="747712"/>
            <a:ext cx="1914525" cy="246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DBEIS / DEFRA 2020 </a:t>
            </a:r>
            <a:endParaRPr/>
          </a:p>
        </p:txBody>
      </p:sp>
      <p:pic>
        <p:nvPicPr>
          <p:cNvPr id="487" name="Google Shape;487;g100a16e9c99_2_2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6812" y="714375"/>
            <a:ext cx="5689600" cy="2887662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100a16e9c99_2_241"/>
          <p:cNvSpPr txBox="1"/>
          <p:nvPr/>
        </p:nvSpPr>
        <p:spPr>
          <a:xfrm>
            <a:off x="6889750" y="428625"/>
            <a:ext cx="4579937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Variations in Rail-Road Freight Modal Split</a:t>
            </a:r>
            <a:endParaRPr/>
          </a:p>
        </p:txBody>
      </p:sp>
      <p:sp>
        <p:nvSpPr>
          <p:cNvPr id="489" name="Google Shape;489;g100a16e9c99_2_241"/>
          <p:cNvSpPr txBox="1"/>
          <p:nvPr/>
        </p:nvSpPr>
        <p:spPr>
          <a:xfrm>
            <a:off x="7658100" y="3505200"/>
            <a:ext cx="2003425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Kaack et al (2018)</a:t>
            </a:r>
            <a:endParaRPr/>
          </a:p>
        </p:txBody>
      </p:sp>
      <p:sp>
        <p:nvSpPr>
          <p:cNvPr id="490" name="Google Shape;490;g100a16e9c99_2_241"/>
          <p:cNvSpPr txBox="1"/>
          <p:nvPr/>
        </p:nvSpPr>
        <p:spPr>
          <a:xfrm>
            <a:off x="285750" y="3348037"/>
            <a:ext cx="1411287" cy="246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https://bit.ly/3b0UUhT</a:t>
            </a:r>
            <a:endParaRPr/>
          </a:p>
        </p:txBody>
      </p:sp>
      <p:sp>
        <p:nvSpPr>
          <p:cNvPr id="491" name="Google Shape;491;g100a16e9c99_2_241"/>
          <p:cNvSpPr txBox="1"/>
          <p:nvPr/>
        </p:nvSpPr>
        <p:spPr>
          <a:xfrm>
            <a:off x="9879012" y="3489325"/>
            <a:ext cx="1590675" cy="280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https://bit.ly/3pI6Mhk</a:t>
            </a:r>
            <a:endParaRPr/>
          </a:p>
        </p:txBody>
      </p:sp>
      <p:sp>
        <p:nvSpPr>
          <p:cNvPr id="492" name="Google Shape;492;g100a16e9c99_2_241"/>
          <p:cNvSpPr txBox="1"/>
          <p:nvPr/>
        </p:nvSpPr>
        <p:spPr>
          <a:xfrm>
            <a:off x="249237" y="3851275"/>
            <a:ext cx="2951162" cy="1154112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82562" lvl="0" marL="1825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difficult to reverse long term decline in railfreight share</a:t>
            </a:r>
            <a:endParaRPr/>
          </a:p>
          <a:p>
            <a:pPr indent="-182562" lvl="0" marL="18256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decline in rail’s fossil fuel traffic – </a:t>
            </a:r>
            <a:r>
              <a:rPr b="0" i="1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difficult to replace</a:t>
            </a:r>
            <a:endParaRPr/>
          </a:p>
        </p:txBody>
      </p:sp>
      <p:pic>
        <p:nvPicPr>
          <p:cNvPr id="493" name="Google Shape;493;g100a16e9c99_2_2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59150" y="3784600"/>
            <a:ext cx="4114800" cy="29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100a16e9c99_2_241"/>
          <p:cNvSpPr txBox="1"/>
          <p:nvPr/>
        </p:nvSpPr>
        <p:spPr>
          <a:xfrm>
            <a:off x="227012" y="5141912"/>
            <a:ext cx="2940050" cy="15700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Railway benefits from high % of network electrification – apart from North and South America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Globally, 50% of rail freight is electrically-hauled  </a:t>
            </a:r>
            <a:endParaRPr/>
          </a:p>
        </p:txBody>
      </p:sp>
      <p:sp>
        <p:nvSpPr>
          <p:cNvPr id="495" name="Google Shape;495;g100a16e9c99_2_241"/>
          <p:cNvSpPr txBox="1"/>
          <p:nvPr/>
        </p:nvSpPr>
        <p:spPr>
          <a:xfrm>
            <a:off x="3989387" y="3949700"/>
            <a:ext cx="241300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 of rail networks electrified</a:t>
            </a:r>
            <a:endParaRPr/>
          </a:p>
        </p:txBody>
      </p:sp>
      <p:pic>
        <p:nvPicPr>
          <p:cNvPr descr="3: Proposed DFCs in India | Download Scientific Diagram" id="496" name="Google Shape;496;g100a16e9c99_2_2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99687" y="3986212"/>
            <a:ext cx="1498600" cy="1497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TEN-T Core Network Corridors (Freight and Passenger) RYB17.png" id="497" name="Google Shape;497;g100a16e9c99_2_2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78775" y="4826000"/>
            <a:ext cx="1795462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 Intermodal corridors in Mexico (tonnage) | Download Scientific Diagram" id="498" name="Google Shape;498;g100a16e9c99_2_2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99687" y="5549900"/>
            <a:ext cx="1503362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100a16e9c99_2_241"/>
          <p:cNvSpPr txBox="1"/>
          <p:nvPr/>
        </p:nvSpPr>
        <p:spPr>
          <a:xfrm>
            <a:off x="7796212" y="3910012"/>
            <a:ext cx="2160587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policy and investment focus on intermodal freight corridors</a:t>
            </a:r>
            <a:endParaRPr/>
          </a:p>
        </p:txBody>
      </p:sp>
      <p:sp>
        <p:nvSpPr>
          <p:cNvPr id="500" name="Google Shape;500;g100a16e9c99_2_241"/>
          <p:cNvSpPr/>
          <p:nvPr/>
        </p:nvSpPr>
        <p:spPr>
          <a:xfrm>
            <a:off x="7658100" y="3851275"/>
            <a:ext cx="4341812" cy="3006725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4171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100a16e9c99_2_241"/>
          <p:cNvSpPr txBox="1"/>
          <p:nvPr/>
        </p:nvSpPr>
        <p:spPr>
          <a:xfrm>
            <a:off x="3308350" y="6632575"/>
            <a:ext cx="1490662" cy="26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https://bit.ly/3Emlbnu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00a16e9c99_2_264"/>
          <p:cNvSpPr txBox="1"/>
          <p:nvPr/>
        </p:nvSpPr>
        <p:spPr>
          <a:xfrm>
            <a:off x="1204912" y="3808412"/>
            <a:ext cx="1655762" cy="338137"/>
          </a:xfrm>
          <a:prstGeom prst="rect">
            <a:avLst/>
          </a:prstGeom>
          <a:solidFill>
            <a:srgbClr val="38572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Tahoma"/>
              <a:buNone/>
            </a:pPr>
            <a:r>
              <a:rPr b="0" i="0" lang="en-US" sz="1600" u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under-loading</a:t>
            </a:r>
            <a:endParaRPr/>
          </a:p>
        </p:txBody>
      </p:sp>
      <p:pic>
        <p:nvPicPr>
          <p:cNvPr descr="http://www.senegalventure.org/resources/overloaded+truck_lrg.JPG" id="507" name="Google Shape;507;g100a16e9c99_2_2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9725" y="4314825"/>
            <a:ext cx="1847850" cy="12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100a16e9c99_2_264"/>
          <p:cNvSpPr txBox="1"/>
          <p:nvPr/>
        </p:nvSpPr>
        <p:spPr>
          <a:xfrm>
            <a:off x="3001962" y="3808412"/>
            <a:ext cx="1655762" cy="339725"/>
          </a:xfrm>
          <a:prstGeom prst="rect">
            <a:avLst/>
          </a:prstGeom>
          <a:solidFill>
            <a:srgbClr val="38572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Tahoma"/>
              <a:buNone/>
            </a:pPr>
            <a:r>
              <a:rPr b="0" i="0" lang="en-US" sz="1600" u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over-loading</a:t>
            </a:r>
            <a:endParaRPr/>
          </a:p>
        </p:txBody>
      </p:sp>
      <p:sp>
        <p:nvSpPr>
          <p:cNvPr id="509" name="Google Shape;509;g100a16e9c99_2_264"/>
          <p:cNvSpPr txBox="1"/>
          <p:nvPr/>
        </p:nvSpPr>
        <p:spPr>
          <a:xfrm>
            <a:off x="1531937" y="2747962"/>
            <a:ext cx="2776537" cy="9413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 (2018)           20% (Eurostat)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 (2016)            21% (ATRI)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Latin America     30-50% (IDB)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10" name="Google Shape;510;g100a16e9c99_2_264"/>
          <p:cNvSpPr txBox="1"/>
          <p:nvPr/>
        </p:nvSpPr>
        <p:spPr>
          <a:xfrm>
            <a:off x="1576387" y="1089025"/>
            <a:ext cx="2655887" cy="338137"/>
          </a:xfrm>
          <a:prstGeom prst="rect">
            <a:avLst/>
          </a:prstGeom>
          <a:solidFill>
            <a:srgbClr val="38572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empty running</a:t>
            </a:r>
            <a:endParaRPr/>
          </a:p>
        </p:txBody>
      </p:sp>
      <p:sp>
        <p:nvSpPr>
          <p:cNvPr id="511" name="Google Shape;511;g100a16e9c99_2_264"/>
          <p:cNvSpPr/>
          <p:nvPr/>
        </p:nvSpPr>
        <p:spPr>
          <a:xfrm>
            <a:off x="1450975" y="2530475"/>
            <a:ext cx="2857500" cy="1195387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g100a16e9c99_2_2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8575" y="4238625"/>
            <a:ext cx="1470025" cy="1335087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100a16e9c99_2_264"/>
          <p:cNvSpPr txBox="1"/>
          <p:nvPr/>
        </p:nvSpPr>
        <p:spPr>
          <a:xfrm>
            <a:off x="11298237" y="6342062"/>
            <a:ext cx="7747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514" name="Google Shape;514;g100a16e9c99_2_264"/>
          <p:cNvSpPr txBox="1"/>
          <p:nvPr/>
        </p:nvSpPr>
        <p:spPr>
          <a:xfrm>
            <a:off x="7781925" y="3454400"/>
            <a:ext cx="1116012" cy="83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g100a16e9c99_2_2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3862" y="4757737"/>
            <a:ext cx="2244725" cy="9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100a16e9c99_2_2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91250" y="3330575"/>
            <a:ext cx="1476375" cy="1084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g100a16e9c99_2_264"/>
          <p:cNvSpPr txBox="1"/>
          <p:nvPr/>
        </p:nvSpPr>
        <p:spPr>
          <a:xfrm>
            <a:off x="5694362" y="2947987"/>
            <a:ext cx="250190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procurement</a:t>
            </a:r>
            <a:endParaRPr/>
          </a:p>
        </p:txBody>
      </p:sp>
      <p:sp>
        <p:nvSpPr>
          <p:cNvPr id="518" name="Google Shape;518;g100a16e9c99_2_264"/>
          <p:cNvSpPr txBox="1"/>
          <p:nvPr/>
        </p:nvSpPr>
        <p:spPr>
          <a:xfrm>
            <a:off x="9334500" y="4973637"/>
            <a:ext cx="288925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capacity transport</a:t>
            </a:r>
            <a:endParaRPr/>
          </a:p>
        </p:txBody>
      </p:sp>
      <p:sp>
        <p:nvSpPr>
          <p:cNvPr id="519" name="Google Shape;519;g100a16e9c99_2_264"/>
          <p:cNvSpPr txBox="1"/>
          <p:nvPr/>
        </p:nvSpPr>
        <p:spPr>
          <a:xfrm>
            <a:off x="9625012" y="2100262"/>
            <a:ext cx="23749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Logistical collaboration</a:t>
            </a:r>
            <a:endParaRPr/>
          </a:p>
        </p:txBody>
      </p:sp>
      <p:pic>
        <p:nvPicPr>
          <p:cNvPr id="520" name="Google Shape;520;g100a16e9c99_2_2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70700" y="1519237"/>
            <a:ext cx="2147887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just in time delivery" id="521" name="Google Shape;521;g100a16e9c99_2_2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07175" y="5821362"/>
            <a:ext cx="2717800" cy="979487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g100a16e9c99_2_264"/>
          <p:cNvSpPr txBox="1"/>
          <p:nvPr/>
        </p:nvSpPr>
        <p:spPr>
          <a:xfrm>
            <a:off x="9245600" y="6005512"/>
            <a:ext cx="255905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Relaxation of JIT ?</a:t>
            </a:r>
            <a:endParaRPr/>
          </a:p>
        </p:txBody>
      </p:sp>
      <p:sp>
        <p:nvSpPr>
          <p:cNvPr id="523" name="Google Shape;523;g100a16e9c99_2_264"/>
          <p:cNvSpPr txBox="1"/>
          <p:nvPr/>
        </p:nvSpPr>
        <p:spPr>
          <a:xfrm>
            <a:off x="6116637" y="1012825"/>
            <a:ext cx="3409950" cy="33813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ways of raising vehicle load factors</a:t>
            </a:r>
            <a:endParaRPr/>
          </a:p>
        </p:txBody>
      </p:sp>
      <p:sp>
        <p:nvSpPr>
          <p:cNvPr id="524" name="Google Shape;524;g100a16e9c99_2_264"/>
          <p:cNvSpPr txBox="1"/>
          <p:nvPr/>
        </p:nvSpPr>
        <p:spPr>
          <a:xfrm>
            <a:off x="3335337" y="0"/>
            <a:ext cx="4699000" cy="339725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 Optimise the Utilisation of Vehicle Capacity</a:t>
            </a:r>
            <a:endParaRPr/>
          </a:p>
        </p:txBody>
      </p:sp>
      <p:sp>
        <p:nvSpPr>
          <p:cNvPr id="525" name="Google Shape;525;g100a16e9c99_2_264"/>
          <p:cNvSpPr txBox="1"/>
          <p:nvPr/>
        </p:nvSpPr>
        <p:spPr>
          <a:xfrm>
            <a:off x="395287" y="5865812"/>
            <a:ext cx="4746625" cy="647700"/>
          </a:xfrm>
          <a:prstGeom prst="rect">
            <a:avLst/>
          </a:prstGeom>
          <a:solidFill>
            <a:srgbClr val="D6DCE5"/>
          </a:solidFill>
          <a:ln cap="flat" cmpd="sng" w="9525">
            <a:solidFill>
              <a:srgbClr val="5252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Lack of statistics to monitor trends in vehicle utilisation and  assess potential CO</a:t>
            </a:r>
            <a:r>
              <a:rPr b="0" baseline="-2500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savings</a:t>
            </a:r>
            <a:endParaRPr/>
          </a:p>
        </p:txBody>
      </p:sp>
      <p:sp>
        <p:nvSpPr>
          <p:cNvPr id="526" name="Google Shape;526;g100a16e9c99_2_264"/>
          <p:cNvSpPr txBox="1"/>
          <p:nvPr/>
        </p:nvSpPr>
        <p:spPr>
          <a:xfrm>
            <a:off x="460375" y="487362"/>
            <a:ext cx="2678112" cy="369887"/>
          </a:xfrm>
          <a:prstGeom prst="rect">
            <a:avLst/>
          </a:prstGeom>
          <a:solidFill>
            <a:srgbClr val="FFFF99"/>
          </a:solidFill>
          <a:ln cap="flat" cmpd="sng" w="9525">
            <a:solidFill>
              <a:srgbClr val="5252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 potential CO</a:t>
            </a:r>
            <a:r>
              <a:rPr b="0" baseline="-2500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savings</a:t>
            </a:r>
            <a:endParaRPr/>
          </a:p>
        </p:txBody>
      </p:sp>
      <p:sp>
        <p:nvSpPr>
          <p:cNvPr id="527" name="Google Shape;527;g100a16e9c99_2_264"/>
          <p:cNvSpPr txBox="1"/>
          <p:nvPr/>
        </p:nvSpPr>
        <p:spPr>
          <a:xfrm>
            <a:off x="3659187" y="463550"/>
            <a:ext cx="3865562" cy="369887"/>
          </a:xfrm>
          <a:prstGeom prst="rect">
            <a:avLst/>
          </a:prstGeom>
          <a:solidFill>
            <a:srgbClr val="FFFF99"/>
          </a:solidFill>
          <a:ln cap="flat" cmpd="sng" w="9525">
            <a:solidFill>
              <a:srgbClr val="5252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 or negative carbon mitigation costs</a:t>
            </a:r>
            <a:endParaRPr/>
          </a:p>
        </p:txBody>
      </p:sp>
      <p:sp>
        <p:nvSpPr>
          <p:cNvPr id="528" name="Google Shape;528;g100a16e9c99_2_264"/>
          <p:cNvSpPr txBox="1"/>
          <p:nvPr/>
        </p:nvSpPr>
        <p:spPr>
          <a:xfrm>
            <a:off x="8056562" y="463550"/>
            <a:ext cx="3589337" cy="369887"/>
          </a:xfrm>
          <a:prstGeom prst="rect">
            <a:avLst/>
          </a:prstGeom>
          <a:solidFill>
            <a:srgbClr val="FFFF99"/>
          </a:solidFill>
          <a:ln cap="flat" cmpd="sng" w="9525">
            <a:solidFill>
              <a:srgbClr val="5252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short-medium term implementation</a:t>
            </a:r>
            <a:endParaRPr/>
          </a:p>
        </p:txBody>
      </p:sp>
      <p:pic>
        <p:nvPicPr>
          <p:cNvPr id="529" name="Google Shape;529;g100a16e9c99_2_26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40712" y="3340100"/>
            <a:ext cx="1066800" cy="1096962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100a16e9c99_2_264"/>
          <p:cNvSpPr txBox="1"/>
          <p:nvPr/>
        </p:nvSpPr>
        <p:spPr>
          <a:xfrm>
            <a:off x="7821612" y="2973387"/>
            <a:ext cx="190500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intelligent vehicles</a:t>
            </a:r>
            <a:endParaRPr/>
          </a:p>
        </p:txBody>
      </p:sp>
      <p:sp>
        <p:nvSpPr>
          <p:cNvPr id="531" name="Google Shape;531;g100a16e9c99_2_264"/>
          <p:cNvSpPr txBox="1"/>
          <p:nvPr/>
        </p:nvSpPr>
        <p:spPr>
          <a:xfrm>
            <a:off x="9058275" y="3616325"/>
            <a:ext cx="258762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Digitalisation </a:t>
            </a:r>
            <a:endParaRPr/>
          </a:p>
        </p:txBody>
      </p:sp>
      <p:pic>
        <p:nvPicPr>
          <p:cNvPr descr="Euro Truck Simulator 2 | Mods | Empty Flatbed (Reworked) [1.27] - YouTube" id="532" name="Google Shape;532;g100a16e9c99_2_26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33587" y="1462087"/>
            <a:ext cx="1763712" cy="99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g100a16e9c99_2_3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4800" y="1239837"/>
            <a:ext cx="1379537" cy="9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100a16e9c99_2_306"/>
          <p:cNvSpPr txBox="1"/>
          <p:nvPr/>
        </p:nvSpPr>
        <p:spPr>
          <a:xfrm>
            <a:off x="6594475" y="3767137"/>
            <a:ext cx="4137025" cy="338137"/>
          </a:xfrm>
          <a:prstGeom prst="rect">
            <a:avLst/>
          </a:prstGeom>
          <a:solidFill>
            <a:srgbClr val="0070C0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changes to business practice:  e.g.  </a:t>
            </a:r>
            <a:r>
              <a:rPr b="0" i="1" lang="en-US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deceleration</a:t>
            </a:r>
            <a:endParaRPr/>
          </a:p>
        </p:txBody>
      </p:sp>
      <p:sp>
        <p:nvSpPr>
          <p:cNvPr id="539" name="Google Shape;539;g100a16e9c99_2_306"/>
          <p:cNvSpPr txBox="1"/>
          <p:nvPr/>
        </p:nvSpPr>
        <p:spPr>
          <a:xfrm>
            <a:off x="336550" y="3403600"/>
            <a:ext cx="4483100" cy="338137"/>
          </a:xfrm>
          <a:prstGeom prst="rect">
            <a:avLst/>
          </a:prstGeom>
          <a:solidFill>
            <a:srgbClr val="0070C0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fuel economy standards: </a:t>
            </a:r>
            <a:r>
              <a:rPr b="0" i="1" lang="en-US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applied to trucks and ships</a:t>
            </a:r>
            <a:endParaRPr/>
          </a:p>
        </p:txBody>
      </p:sp>
      <p:pic>
        <p:nvPicPr>
          <p:cNvPr id="540" name="Google Shape;540;g100a16e9c99_2_3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37" y="4887912"/>
            <a:ext cx="2954337" cy="17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100a16e9c99_2_306"/>
          <p:cNvSpPr txBox="1"/>
          <p:nvPr/>
        </p:nvSpPr>
        <p:spPr>
          <a:xfrm>
            <a:off x="2649537" y="5546725"/>
            <a:ext cx="2595562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ship energy efficiency ratings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EEDI for new vessels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EEXI for existing vessels</a:t>
            </a:r>
            <a:endParaRPr/>
          </a:p>
        </p:txBody>
      </p:sp>
      <p:pic>
        <p:nvPicPr>
          <p:cNvPr descr="Truck simulator photo (Clarus)" id="542" name="Google Shape;542;g100a16e9c99_2_3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9775" y="1820862"/>
            <a:ext cx="1252537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100a16e9c99_2_3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1650" y="2284412"/>
            <a:ext cx="1997075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100a16e9c99_2_306"/>
          <p:cNvSpPr txBox="1"/>
          <p:nvPr/>
        </p:nvSpPr>
        <p:spPr>
          <a:xfrm>
            <a:off x="6623050" y="1298575"/>
            <a:ext cx="4108450" cy="349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vehicle operation:</a:t>
            </a:r>
            <a:r>
              <a:rPr b="0" i="1" lang="en-US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IT , training, monitoring</a:t>
            </a:r>
            <a:endParaRPr/>
          </a:p>
        </p:txBody>
      </p:sp>
      <p:pic>
        <p:nvPicPr>
          <p:cNvPr id="545" name="Google Shape;545;g100a16e9c99_2_30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92412" y="2279650"/>
            <a:ext cx="1387475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100a16e9c99_2_306"/>
          <p:cNvSpPr txBox="1"/>
          <p:nvPr/>
        </p:nvSpPr>
        <p:spPr>
          <a:xfrm>
            <a:off x="6951662" y="2816225"/>
            <a:ext cx="152876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1" lang="en-US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eco-driver training</a:t>
            </a:r>
            <a:endParaRPr/>
          </a:p>
        </p:txBody>
      </p:sp>
      <p:sp>
        <p:nvSpPr>
          <p:cNvPr id="547" name="Google Shape;547;g100a16e9c99_2_306"/>
          <p:cNvSpPr txBox="1"/>
          <p:nvPr/>
        </p:nvSpPr>
        <p:spPr>
          <a:xfrm>
            <a:off x="8624887" y="2801937"/>
            <a:ext cx="1976437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1" lang="en-US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telematic monitoring</a:t>
            </a:r>
            <a:endParaRPr/>
          </a:p>
        </p:txBody>
      </p:sp>
      <p:sp>
        <p:nvSpPr>
          <p:cNvPr id="548" name="Google Shape;548;g100a16e9c99_2_306"/>
          <p:cNvSpPr txBox="1"/>
          <p:nvPr/>
        </p:nvSpPr>
        <p:spPr>
          <a:xfrm>
            <a:off x="1036637" y="3078162"/>
            <a:ext cx="974725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1" lang="en-US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platooning</a:t>
            </a:r>
            <a:endParaRPr/>
          </a:p>
        </p:txBody>
      </p:sp>
      <p:sp>
        <p:nvSpPr>
          <p:cNvPr id="549" name="Google Shape;549;g100a16e9c99_2_306"/>
          <p:cNvSpPr txBox="1"/>
          <p:nvPr/>
        </p:nvSpPr>
        <p:spPr>
          <a:xfrm>
            <a:off x="2963862" y="3078162"/>
            <a:ext cx="1042987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1" lang="en-US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automation</a:t>
            </a:r>
            <a:endParaRPr/>
          </a:p>
        </p:txBody>
      </p:sp>
      <p:pic>
        <p:nvPicPr>
          <p:cNvPr id="550" name="Google Shape;550;g100a16e9c99_2_30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01112" y="1830387"/>
            <a:ext cx="1462087" cy="97155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551" name="Google Shape;551;g100a16e9c99_2_30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59400" y="4354512"/>
            <a:ext cx="3586162" cy="2154237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g100a16e9c99_2_306"/>
          <p:cNvSpPr txBox="1"/>
          <p:nvPr/>
        </p:nvSpPr>
        <p:spPr>
          <a:xfrm>
            <a:off x="6021387" y="6481762"/>
            <a:ext cx="3559175" cy="307975"/>
          </a:xfrm>
          <a:prstGeom prst="rect">
            <a:avLst/>
          </a:prstGeom>
          <a:solidFill>
            <a:srgbClr val="4F6228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Wider case for supply chain deceleration ? </a:t>
            </a:r>
            <a:endParaRPr/>
          </a:p>
        </p:txBody>
      </p:sp>
      <p:sp>
        <p:nvSpPr>
          <p:cNvPr id="553" name="Google Shape;553;g100a16e9c99_2_306"/>
          <p:cNvSpPr txBox="1"/>
          <p:nvPr/>
        </p:nvSpPr>
        <p:spPr>
          <a:xfrm>
            <a:off x="3702050" y="19050"/>
            <a:ext cx="5111750" cy="34290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 Increase the Energy Efficiency of Freight Movement</a:t>
            </a:r>
            <a:endParaRPr/>
          </a:p>
        </p:txBody>
      </p:sp>
      <p:sp>
        <p:nvSpPr>
          <p:cNvPr id="554" name="Google Shape;554;g100a16e9c99_2_306"/>
          <p:cNvSpPr txBox="1"/>
          <p:nvPr/>
        </p:nvSpPr>
        <p:spPr>
          <a:xfrm>
            <a:off x="501650" y="844550"/>
            <a:ext cx="4233862" cy="3397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uptake of new technologies </a:t>
            </a:r>
            <a:endParaRPr/>
          </a:p>
        </p:txBody>
      </p:sp>
      <p:pic>
        <p:nvPicPr>
          <p:cNvPr descr="Image result for truck aerodynamic profiling Walmart" id="555" name="Google Shape;555;g100a16e9c99_2_30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85825" y="1273175"/>
            <a:ext cx="152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national Maritime Organization (IMO) Vector Logo | Free Download -  (.SVG + .PNG) format - SeekVectorLogo.Com" id="556" name="Google Shape;556;g100a16e9c99_2_30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62350" y="5016500"/>
            <a:ext cx="1060450" cy="588962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g100a16e9c99_2_306"/>
          <p:cNvSpPr txBox="1"/>
          <p:nvPr/>
        </p:nvSpPr>
        <p:spPr>
          <a:xfrm>
            <a:off x="6623050" y="3244850"/>
            <a:ext cx="4108450" cy="3381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enhanced vehicle maintenance</a:t>
            </a:r>
            <a:endParaRPr/>
          </a:p>
        </p:txBody>
      </p:sp>
      <p:sp>
        <p:nvSpPr>
          <p:cNvPr id="558" name="Google Shape;558;g100a16e9c99_2_306"/>
          <p:cNvSpPr txBox="1"/>
          <p:nvPr/>
        </p:nvSpPr>
        <p:spPr>
          <a:xfrm>
            <a:off x="1822450" y="355600"/>
            <a:ext cx="135255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longer term</a:t>
            </a:r>
            <a:endParaRPr/>
          </a:p>
        </p:txBody>
      </p:sp>
      <p:sp>
        <p:nvSpPr>
          <p:cNvPr id="559" name="Google Shape;559;g100a16e9c99_2_306"/>
          <p:cNvSpPr txBox="1"/>
          <p:nvPr/>
        </p:nvSpPr>
        <p:spPr>
          <a:xfrm>
            <a:off x="8047037" y="381000"/>
            <a:ext cx="126047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short term</a:t>
            </a:r>
            <a:endParaRPr/>
          </a:p>
        </p:txBody>
      </p:sp>
      <p:pic>
        <p:nvPicPr>
          <p:cNvPr id="560" name="Google Shape;560;g100a16e9c99_2_30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720137" y="4511675"/>
            <a:ext cx="3286125" cy="1830387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g100a16e9c99_2_306"/>
          <p:cNvSpPr txBox="1"/>
          <p:nvPr/>
        </p:nvSpPr>
        <p:spPr>
          <a:xfrm>
            <a:off x="10848975" y="4262437"/>
            <a:ext cx="8112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trucking</a:t>
            </a:r>
            <a:endParaRPr/>
          </a:p>
        </p:txBody>
      </p:sp>
      <p:sp>
        <p:nvSpPr>
          <p:cNvPr id="562" name="Google Shape;562;g100a16e9c99_2_306"/>
          <p:cNvSpPr txBox="1"/>
          <p:nvPr/>
        </p:nvSpPr>
        <p:spPr>
          <a:xfrm>
            <a:off x="6623050" y="822325"/>
            <a:ext cx="4108450" cy="3397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retrofitting fuel saving devices</a:t>
            </a:r>
            <a:endParaRPr/>
          </a:p>
        </p:txBody>
      </p:sp>
      <p:sp>
        <p:nvSpPr>
          <p:cNvPr id="563" name="Google Shape;563;g100a16e9c99_2_306"/>
          <p:cNvSpPr txBox="1"/>
          <p:nvPr/>
        </p:nvSpPr>
        <p:spPr>
          <a:xfrm>
            <a:off x="7716837" y="4191000"/>
            <a:ext cx="850900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shipping</a:t>
            </a:r>
            <a:endParaRPr/>
          </a:p>
        </p:txBody>
      </p:sp>
      <p:sp>
        <p:nvSpPr>
          <p:cNvPr id="564" name="Google Shape;564;g100a16e9c99_2_306"/>
          <p:cNvSpPr txBox="1"/>
          <p:nvPr/>
        </p:nvSpPr>
        <p:spPr>
          <a:xfrm>
            <a:off x="9764712" y="6484937"/>
            <a:ext cx="1673225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https://bit.ly/2AW0un9</a:t>
            </a:r>
            <a:endParaRPr/>
          </a:p>
        </p:txBody>
      </p:sp>
      <p:sp>
        <p:nvSpPr>
          <p:cNvPr id="565" name="Google Shape;565;g100a16e9c99_2_306"/>
          <p:cNvSpPr txBox="1"/>
          <p:nvPr/>
        </p:nvSpPr>
        <p:spPr>
          <a:xfrm>
            <a:off x="512762" y="4000500"/>
            <a:ext cx="4144962" cy="523875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70% of new truck sales in 2019 were in countries with fuel economy standards   </a:t>
            </a: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(IEA, 2020)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00a16e9c99_2_338"/>
          <p:cNvSpPr txBox="1"/>
          <p:nvPr/>
        </p:nvSpPr>
        <p:spPr>
          <a:xfrm>
            <a:off x="3671887" y="85725"/>
            <a:ext cx="5111750" cy="339725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5. Cut the Carbon Content of Freight Transport Energy</a:t>
            </a:r>
            <a:endParaRPr/>
          </a:p>
        </p:txBody>
      </p:sp>
      <p:graphicFrame>
        <p:nvGraphicFramePr>
          <p:cNvPr id="571" name="Google Shape;571;g100a16e9c99_2_338"/>
          <p:cNvGraphicFramePr/>
          <p:nvPr/>
        </p:nvGraphicFramePr>
        <p:xfrm>
          <a:off x="171450" y="7477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{50E30826-A2F2-474E-9474-FC68CF8998BE}</a:tableStyleId>
              </a:tblPr>
              <a:tblGrid>
                <a:gridCol w="1646225"/>
                <a:gridCol w="1479550"/>
                <a:gridCol w="877875"/>
                <a:gridCol w="1023925"/>
                <a:gridCol w="877875"/>
              </a:tblGrid>
              <a:tr h="250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short haul road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 haul road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rail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shipping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airfreight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battery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battery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catenary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ammonia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biofuel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hydrogen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hydrogen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battery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methanol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synfuel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catenary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hydrogen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hydrogen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hydrogen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49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biogas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battery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battery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synfuel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wind</a:t>
                      </a:r>
                      <a:endParaRPr/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572" name="Google Shape;572;g100a16e9c99_2_338"/>
          <p:cNvSpPr txBox="1"/>
          <p:nvPr/>
        </p:nvSpPr>
        <p:spPr>
          <a:xfrm>
            <a:off x="1898650" y="401637"/>
            <a:ext cx="268287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carbon energy options</a:t>
            </a:r>
            <a:endParaRPr/>
          </a:p>
        </p:txBody>
      </p:sp>
      <p:sp>
        <p:nvSpPr>
          <p:cNvPr id="573" name="Google Shape;573;g100a16e9c99_2_338"/>
          <p:cNvSpPr txBox="1"/>
          <p:nvPr/>
        </p:nvSpPr>
        <p:spPr>
          <a:xfrm>
            <a:off x="7048500" y="4502150"/>
            <a:ext cx="4406900" cy="7381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coordinating development of transport and energy infrastructures with manufacture of new low carbon  freight vehicles, vessels, locomotives etc</a:t>
            </a:r>
            <a:endParaRPr/>
          </a:p>
        </p:txBody>
      </p:sp>
      <p:sp>
        <p:nvSpPr>
          <p:cNvPr id="574" name="Google Shape;574;g100a16e9c99_2_338"/>
          <p:cNvSpPr txBox="1"/>
          <p:nvPr/>
        </p:nvSpPr>
        <p:spPr>
          <a:xfrm>
            <a:off x="7048500" y="5424487"/>
            <a:ext cx="4406900" cy="5238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competition between freight transport and other activities for available supplies of low carbon energy</a:t>
            </a:r>
            <a:endParaRPr/>
          </a:p>
        </p:txBody>
      </p:sp>
      <p:sp>
        <p:nvSpPr>
          <p:cNvPr id="575" name="Google Shape;575;g100a16e9c99_2_338"/>
          <p:cNvSpPr txBox="1"/>
          <p:nvPr/>
        </p:nvSpPr>
        <p:spPr>
          <a:xfrm>
            <a:off x="8037512" y="3100387"/>
            <a:ext cx="29591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International Energy Agency (2019)</a:t>
            </a:r>
            <a:endParaRPr/>
          </a:p>
        </p:txBody>
      </p:sp>
      <p:sp>
        <p:nvSpPr>
          <p:cNvPr id="576" name="Google Shape;576;g100a16e9c99_2_338"/>
          <p:cNvSpPr txBox="1"/>
          <p:nvPr/>
        </p:nvSpPr>
        <p:spPr>
          <a:xfrm>
            <a:off x="10537825" y="1720850"/>
            <a:ext cx="917575" cy="4016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g100a16e9c99_2_3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5862" y="1019175"/>
            <a:ext cx="3498850" cy="2128837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g100a16e9c99_2_338"/>
          <p:cNvSpPr txBox="1"/>
          <p:nvPr/>
        </p:nvSpPr>
        <p:spPr>
          <a:xfrm>
            <a:off x="11325225" y="1522412"/>
            <a:ext cx="577850" cy="471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9" name="Google Shape;579;g100a16e9c99_2_338"/>
          <p:cNvCxnSpPr/>
          <p:nvPr/>
        </p:nvCxnSpPr>
        <p:spPr>
          <a:xfrm>
            <a:off x="8482012" y="1416050"/>
            <a:ext cx="676275" cy="88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580" name="Google Shape;580;g100a16e9c99_2_338"/>
          <p:cNvCxnSpPr/>
          <p:nvPr/>
        </p:nvCxnSpPr>
        <p:spPr>
          <a:xfrm>
            <a:off x="9285287" y="1577975"/>
            <a:ext cx="604837" cy="344487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581" name="Google Shape;581;g100a16e9c99_2_338"/>
          <p:cNvSpPr txBox="1"/>
          <p:nvPr/>
        </p:nvSpPr>
        <p:spPr>
          <a:xfrm>
            <a:off x="8678862" y="1162050"/>
            <a:ext cx="512762" cy="26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-10%</a:t>
            </a:r>
            <a:endParaRPr/>
          </a:p>
        </p:txBody>
      </p:sp>
      <p:sp>
        <p:nvSpPr>
          <p:cNvPr id="582" name="Google Shape;582;g100a16e9c99_2_338"/>
          <p:cNvSpPr txBox="1"/>
          <p:nvPr/>
        </p:nvSpPr>
        <p:spPr>
          <a:xfrm>
            <a:off x="9536112" y="1508125"/>
            <a:ext cx="512762" cy="26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-32%</a:t>
            </a:r>
            <a:endParaRPr/>
          </a:p>
        </p:txBody>
      </p:sp>
      <p:sp>
        <p:nvSpPr>
          <p:cNvPr id="583" name="Google Shape;583;g100a16e9c99_2_338"/>
          <p:cNvSpPr txBox="1"/>
          <p:nvPr/>
        </p:nvSpPr>
        <p:spPr>
          <a:xfrm>
            <a:off x="9375775" y="1239837"/>
            <a:ext cx="1119187" cy="26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Stated Policies</a:t>
            </a:r>
            <a:endParaRPr/>
          </a:p>
        </p:txBody>
      </p:sp>
      <p:sp>
        <p:nvSpPr>
          <p:cNvPr id="584" name="Google Shape;584;g100a16e9c99_2_338"/>
          <p:cNvSpPr txBox="1"/>
          <p:nvPr/>
        </p:nvSpPr>
        <p:spPr>
          <a:xfrm>
            <a:off x="10153650" y="1906587"/>
            <a:ext cx="1019175" cy="600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Sustainable Development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scenario</a:t>
            </a:r>
            <a:endParaRPr/>
          </a:p>
        </p:txBody>
      </p:sp>
      <p:sp>
        <p:nvSpPr>
          <p:cNvPr id="585" name="Google Shape;585;g100a16e9c99_2_338"/>
          <p:cNvSpPr txBox="1"/>
          <p:nvPr/>
        </p:nvSpPr>
        <p:spPr>
          <a:xfrm>
            <a:off x="7318375" y="842962"/>
            <a:ext cx="930275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gCO</a:t>
            </a:r>
            <a:r>
              <a:rPr b="0" baseline="-2500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kWh</a:t>
            </a:r>
            <a:endParaRPr/>
          </a:p>
        </p:txBody>
      </p:sp>
      <p:sp>
        <p:nvSpPr>
          <p:cNvPr id="586" name="Google Shape;586;g100a16e9c99_2_338"/>
          <p:cNvSpPr txBox="1"/>
          <p:nvPr/>
        </p:nvSpPr>
        <p:spPr>
          <a:xfrm>
            <a:off x="6845300" y="522287"/>
            <a:ext cx="4918075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dependence on the decarbonisation of electricity generation</a:t>
            </a:r>
            <a:endParaRPr/>
          </a:p>
        </p:txBody>
      </p:sp>
      <p:pic>
        <p:nvPicPr>
          <p:cNvPr id="587" name="Google Shape;587;g100a16e9c99_2_3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787" y="2259012"/>
            <a:ext cx="5586412" cy="233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100a16e9c99_2_3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2287" y="4579937"/>
            <a:ext cx="5554662" cy="2281237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g100a16e9c99_2_338"/>
          <p:cNvSpPr txBox="1"/>
          <p:nvPr/>
        </p:nvSpPr>
        <p:spPr>
          <a:xfrm>
            <a:off x="4133850" y="2479675"/>
            <a:ext cx="1943100" cy="584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IEA 2050 Net Zero Emission Scenario</a:t>
            </a:r>
            <a:endParaRPr/>
          </a:p>
        </p:txBody>
      </p:sp>
      <p:sp>
        <p:nvSpPr>
          <p:cNvPr id="590" name="Google Shape;590;g100a16e9c99_2_338"/>
          <p:cNvSpPr txBox="1"/>
          <p:nvPr/>
        </p:nvSpPr>
        <p:spPr>
          <a:xfrm>
            <a:off x="4294187" y="3136900"/>
            <a:ext cx="1630362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https://bit.ly/2ZKjrWH</a:t>
            </a:r>
            <a:endParaRPr/>
          </a:p>
        </p:txBody>
      </p:sp>
      <p:sp>
        <p:nvSpPr>
          <p:cNvPr id="591" name="Google Shape;591;g100a16e9c99_2_338"/>
          <p:cNvSpPr txBox="1"/>
          <p:nvPr/>
        </p:nvSpPr>
        <p:spPr>
          <a:xfrm>
            <a:off x="7048500" y="6119812"/>
            <a:ext cx="4438650" cy="5222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diffusion of low carbon freight transport technologies to less developed countries</a:t>
            </a:r>
            <a:endParaRPr/>
          </a:p>
        </p:txBody>
      </p:sp>
      <p:sp>
        <p:nvSpPr>
          <p:cNvPr id="592" name="Google Shape;592;g100a16e9c99_2_338"/>
          <p:cNvSpPr txBox="1"/>
          <p:nvPr/>
        </p:nvSpPr>
        <p:spPr>
          <a:xfrm>
            <a:off x="8704262" y="3489325"/>
            <a:ext cx="116205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/>
          </a:p>
        </p:txBody>
      </p:sp>
      <p:sp>
        <p:nvSpPr>
          <p:cNvPr id="593" name="Google Shape;593;g100a16e9c99_2_338"/>
          <p:cNvSpPr txBox="1"/>
          <p:nvPr/>
        </p:nvSpPr>
        <p:spPr>
          <a:xfrm>
            <a:off x="7027862" y="3840162"/>
            <a:ext cx="4406900" cy="5222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fragmentation and under-capitalisation of the road freight sector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00a16e9c99_2_375"/>
          <p:cNvSpPr txBox="1"/>
          <p:nvPr>
            <p:ph idx="4294967295" type="title"/>
          </p:nvPr>
        </p:nvSpPr>
        <p:spPr>
          <a:xfrm>
            <a:off x="887412" y="210343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3219"/>
              </a:buClr>
              <a:buSzPts val="1600"/>
              <a:buFont typeface="Lucida Sans"/>
              <a:buNone/>
            </a:pP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Center for Sustainable Logistics and Supply Chains</a:t>
            </a: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Kühne Logistics University – the KLU</a:t>
            </a: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Wissenschaftliche Hochschule für Logistik und Unternehmensführung</a:t>
            </a: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Grosser Grasbrook 17</a:t>
            </a: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20457 Hamburg</a:t>
            </a: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 </a:t>
            </a: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tel.: +49 40 328707-271</a:t>
            </a: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fax: +49 40 328707-109</a:t>
            </a: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 </a:t>
            </a: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e-mail: </a:t>
            </a:r>
            <a:r>
              <a:rPr b="0" i="0" lang="en-US" sz="1600" u="sng" cap="none" strike="noStrike">
                <a:solidFill>
                  <a:srgbClr val="376092"/>
                </a:solidFill>
                <a:latin typeface="Lucida Sans"/>
                <a:ea typeface="Lucida Sans"/>
                <a:cs typeface="Lucida Sans"/>
                <a:sym typeface="Lucida Sans"/>
              </a:rPr>
              <a:t>A</a:t>
            </a: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lan.McKinnon@the-klu.org</a:t>
            </a: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website: </a:t>
            </a: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www.the-klu.org</a:t>
            </a:r>
            <a:br>
              <a:rPr b="0" i="0" lang="en-US" sz="1600" u="sng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  <a:t>              </a:t>
            </a: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www.alanmckinnon.co.uk</a:t>
            </a: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br>
              <a:rPr b="0" i="0" lang="en-US" sz="1600" u="none" cap="none" strike="noStrike">
                <a:solidFill>
                  <a:srgbClr val="A63219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endParaRPr/>
          </a:p>
        </p:txBody>
      </p:sp>
      <p:sp>
        <p:nvSpPr>
          <p:cNvPr id="600" name="Google Shape;600;g100a16e9c99_2_375"/>
          <p:cNvSpPr txBox="1"/>
          <p:nvPr/>
        </p:nvSpPr>
        <p:spPr>
          <a:xfrm>
            <a:off x="887412" y="663575"/>
            <a:ext cx="3602037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Professor Alan McKinnon</a:t>
            </a:r>
            <a:endParaRPr/>
          </a:p>
        </p:txBody>
      </p:sp>
      <p:pic>
        <p:nvPicPr>
          <p:cNvPr id="601" name="Google Shape;601;g100a16e9c99_2_3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6950" y="4179887"/>
            <a:ext cx="422275" cy="373062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100a16e9c99_2_375"/>
          <p:cNvSpPr txBox="1"/>
          <p:nvPr/>
        </p:nvSpPr>
        <p:spPr>
          <a:xfrm>
            <a:off x="1419225" y="4149725"/>
            <a:ext cx="1855787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Times New Roman"/>
              <a:buNone/>
            </a:pPr>
            <a:r>
              <a:rPr b="0" i="0" lang="en-US" sz="1600" u="none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@alancmckinnon</a:t>
            </a:r>
            <a:endParaRPr/>
          </a:p>
        </p:txBody>
      </p:sp>
      <p:pic>
        <p:nvPicPr>
          <p:cNvPr id="603" name="Google Shape;603;g100a16e9c99_2_37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00650" y="2506662"/>
            <a:ext cx="2325687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100a16e9c99_2_375"/>
          <p:cNvSpPr txBox="1"/>
          <p:nvPr/>
        </p:nvSpPr>
        <p:spPr>
          <a:xfrm>
            <a:off x="8643937" y="5992812"/>
            <a:ext cx="198755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https://bit.ly/3CkUQWc</a:t>
            </a:r>
            <a:endParaRPr/>
          </a:p>
        </p:txBody>
      </p:sp>
      <p:pic>
        <p:nvPicPr>
          <p:cNvPr id="605" name="Google Shape;605;g100a16e9c99_2_37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16850" y="2722562"/>
            <a:ext cx="3641725" cy="32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100a16e9c99_2_375"/>
          <p:cNvSpPr txBox="1"/>
          <p:nvPr/>
        </p:nvSpPr>
        <p:spPr>
          <a:xfrm>
            <a:off x="785812" y="4616450"/>
            <a:ext cx="398780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</a:pPr>
            <a:r>
              <a:rPr b="0" i="0"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  www.linkedin.com/in/alan-mckinnon-a3a79722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0043af3565_0_15"/>
          <p:cNvSpPr txBox="1"/>
          <p:nvPr/>
        </p:nvSpPr>
        <p:spPr>
          <a:xfrm>
            <a:off x="-5100" y="399350"/>
            <a:ext cx="12202200" cy="12477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How California is Supporting </a:t>
            </a:r>
            <a:endParaRPr b="1" sz="2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Decarbonisation of Freight Transport? </a:t>
            </a:r>
            <a:endParaRPr b="1" i="0" sz="25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2" name="Google Shape;612;g10043af3565_0_15"/>
          <p:cNvSpPr txBox="1"/>
          <p:nvPr/>
        </p:nvSpPr>
        <p:spPr>
          <a:xfrm>
            <a:off x="0" y="6487200"/>
            <a:ext cx="12192000" cy="4155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3" name="Google Shape;613;g10043af3565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1050" y="2790425"/>
            <a:ext cx="1829900" cy="1834149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10043af3565_0_15"/>
          <p:cNvSpPr/>
          <p:nvPr/>
        </p:nvSpPr>
        <p:spPr>
          <a:xfrm>
            <a:off x="5137250" y="2550512"/>
            <a:ext cx="2305640" cy="2244668"/>
          </a:xfrm>
          <a:custGeom>
            <a:rect b="b" l="l" r="r" t="t"/>
            <a:pathLst>
              <a:path extrusionOk="0" h="903287" w="903287">
                <a:moveTo>
                  <a:pt x="0" y="451644"/>
                </a:moveTo>
                <a:cubicBezTo>
                  <a:pt x="0" y="202208"/>
                  <a:pt x="202208" y="0"/>
                  <a:pt x="451644" y="0"/>
                </a:cubicBezTo>
                <a:cubicBezTo>
                  <a:pt x="701080" y="0"/>
                  <a:pt x="903288" y="202208"/>
                  <a:pt x="903288" y="451644"/>
                </a:cubicBezTo>
                <a:cubicBezTo>
                  <a:pt x="903288" y="701080"/>
                  <a:pt x="701080" y="903288"/>
                  <a:pt x="451644" y="903288"/>
                </a:cubicBezTo>
                <a:cubicBezTo>
                  <a:pt x="202208" y="903288"/>
                  <a:pt x="0" y="701080"/>
                  <a:pt x="0" y="451644"/>
                </a:cubicBezTo>
                <a:close/>
                <a:moveTo>
                  <a:pt x="172157" y="451644"/>
                </a:moveTo>
                <a:cubicBezTo>
                  <a:pt x="172157" y="606000"/>
                  <a:pt x="297287" y="731130"/>
                  <a:pt x="451643" y="731130"/>
                </a:cubicBezTo>
                <a:cubicBezTo>
                  <a:pt x="605999" y="731130"/>
                  <a:pt x="731129" y="606000"/>
                  <a:pt x="731129" y="451644"/>
                </a:cubicBezTo>
                <a:cubicBezTo>
                  <a:pt x="731129" y="297288"/>
                  <a:pt x="605999" y="172158"/>
                  <a:pt x="451643" y="172158"/>
                </a:cubicBezTo>
                <a:cubicBezTo>
                  <a:pt x="297287" y="172158"/>
                  <a:pt x="172157" y="297288"/>
                  <a:pt x="172157" y="451644"/>
                </a:cubicBezTo>
                <a:close/>
              </a:path>
            </a:pathLst>
          </a:cu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95A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g10043af3565_0_15"/>
          <p:cNvSpPr txBox="1"/>
          <p:nvPr/>
        </p:nvSpPr>
        <p:spPr>
          <a:xfrm>
            <a:off x="3723275" y="4839625"/>
            <a:ext cx="5296500" cy="12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980B9"/>
                </a:solidFill>
                <a:latin typeface="Montserrat"/>
                <a:ea typeface="Montserrat"/>
                <a:cs typeface="Montserrat"/>
                <a:sym typeface="Montserrat"/>
              </a:rPr>
              <a:t>Sydney Vergis</a:t>
            </a:r>
            <a:endParaRPr b="1">
              <a:solidFill>
                <a:srgbClr val="2980B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rgbClr val="282828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Division Chief, California Air Resources Board. </a:t>
            </a:r>
            <a:endParaRPr>
              <a:solidFill>
                <a:srgbClr val="282828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60000"/>
          </a:blip>
          <a:stretch>
            <a:fillRect/>
          </a:stretch>
        </a:blip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00a16e9c99_7_70"/>
          <p:cNvSpPr txBox="1"/>
          <p:nvPr>
            <p:ph type="ctrTitle"/>
          </p:nvPr>
        </p:nvSpPr>
        <p:spPr>
          <a:xfrm>
            <a:off x="909675" y="3965260"/>
            <a:ext cx="10363200" cy="17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venir"/>
              <a:buNone/>
            </a:pPr>
            <a:r>
              <a:rPr lang="en-US" sz="3200">
                <a:latin typeface="Avenir"/>
                <a:ea typeface="Avenir"/>
                <a:cs typeface="Avenir"/>
                <a:sym typeface="Avenir"/>
              </a:rPr>
              <a:t>Decarbonizing Freight Transportation </a:t>
            </a:r>
            <a:br>
              <a:rPr lang="en-US" sz="3200">
                <a:latin typeface="Avenir"/>
                <a:ea typeface="Avenir"/>
                <a:cs typeface="Avenir"/>
                <a:sym typeface="Avenir"/>
              </a:rPr>
            </a:br>
            <a:r>
              <a:rPr lang="en-US" sz="3200">
                <a:latin typeface="Avenir"/>
                <a:ea typeface="Avenir"/>
                <a:cs typeface="Avenir"/>
                <a:sym typeface="Avenir"/>
              </a:rPr>
              <a:t>in California</a:t>
            </a:r>
            <a:br>
              <a:rPr lang="en-US" sz="3200">
                <a:latin typeface="Avenir"/>
                <a:ea typeface="Avenir"/>
                <a:cs typeface="Avenir"/>
                <a:sym typeface="Avenir"/>
              </a:rPr>
            </a:br>
            <a:br>
              <a:rPr lang="en-US" sz="3200">
                <a:latin typeface="Avenir"/>
                <a:ea typeface="Avenir"/>
                <a:cs typeface="Avenir"/>
                <a:sym typeface="Avenir"/>
              </a:rPr>
            </a:br>
            <a:r>
              <a:rPr b="0" lang="en-US" sz="2700">
                <a:latin typeface="Avenir"/>
                <a:ea typeface="Avenir"/>
                <a:cs typeface="Avenir"/>
                <a:sym typeface="Avenir"/>
              </a:rPr>
              <a:t>Sydney Vergis, Ph.D</a:t>
            </a:r>
            <a:br>
              <a:rPr b="0" lang="en-US" sz="2700">
                <a:latin typeface="Avenir"/>
                <a:ea typeface="Avenir"/>
                <a:cs typeface="Avenir"/>
                <a:sym typeface="Avenir"/>
              </a:rPr>
            </a:br>
            <a:r>
              <a:rPr b="0" lang="en-US" sz="2700">
                <a:latin typeface="Avenir"/>
                <a:ea typeface="Avenir"/>
                <a:cs typeface="Avenir"/>
                <a:sym typeface="Avenir"/>
              </a:rPr>
              <a:t>Division Chief- Mobile Source Control Division</a:t>
            </a:r>
            <a:endParaRPr b="0" sz="2700"/>
          </a:p>
        </p:txBody>
      </p:sp>
      <p:sp>
        <p:nvSpPr>
          <p:cNvPr id="622" name="Google Shape;622;g100a16e9c99_7_70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00a16e9c99_7_77"/>
          <p:cNvSpPr txBox="1"/>
          <p:nvPr>
            <p:ph type="title"/>
          </p:nvPr>
        </p:nvSpPr>
        <p:spPr>
          <a:xfrm>
            <a:off x="468924" y="1234649"/>
            <a:ext cx="30831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venir"/>
              <a:buNone/>
            </a:pPr>
            <a:r>
              <a:rPr lang="en-US"/>
              <a:t>Executive Order    N-79-20</a:t>
            </a:r>
            <a:endParaRPr/>
          </a:p>
        </p:txBody>
      </p:sp>
      <p:sp>
        <p:nvSpPr>
          <p:cNvPr id="629" name="Google Shape;629;g100a16e9c99_7_77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0" name="Google Shape;630;g100a16e9c99_7_77"/>
          <p:cNvPicPr preferRelativeResize="0"/>
          <p:nvPr/>
        </p:nvPicPr>
        <p:blipFill rotWithShape="1">
          <a:blip r:embed="rId3">
            <a:alphaModFix/>
          </a:blip>
          <a:srcRect b="0" l="10509" r="12582" t="0"/>
          <a:stretch/>
        </p:blipFill>
        <p:spPr>
          <a:xfrm>
            <a:off x="3526972" y="410307"/>
            <a:ext cx="8430563" cy="5946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00a16e9c99_7_84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venir"/>
              <a:buNone/>
            </a:pPr>
            <a:r>
              <a:rPr lang="en-US"/>
              <a:t>Transportation Is Largest Source of Greenhouse Gases (GHGs) in California</a:t>
            </a:r>
            <a:endParaRPr/>
          </a:p>
        </p:txBody>
      </p:sp>
      <p:pic>
        <p:nvPicPr>
          <p:cNvPr descr="This figure shows the 2017 California GHG inventory broken up by economic sector.  41% of emissions were from transportation sources, 24% were from industrial sources, 9% was from in-state electricity generation, 6% was from out-of-state electricity generation, 8% was fram agriculture and forestry, 7% was from residential sources, and 5% was from commercial sources.  " id="637" name="Google Shape;637;g100a16e9c99_7_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8880" y="1450199"/>
            <a:ext cx="7254300" cy="51333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g100a16e9c99_7_84"/>
          <p:cNvSpPr txBox="1"/>
          <p:nvPr>
            <p:ph idx="11" type="ftr"/>
          </p:nvPr>
        </p:nvSpPr>
        <p:spPr>
          <a:xfrm>
            <a:off x="2468880" y="6462715"/>
            <a:ext cx="79038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California GHG Inventory: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https://ww2.arb.ca.gov/ghg-inventory-data</a:t>
            </a:r>
            <a:endParaRPr/>
          </a:p>
        </p:txBody>
      </p:sp>
      <p:sp>
        <p:nvSpPr>
          <p:cNvPr id="639" name="Google Shape;639;g100a16e9c99_7_84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00a16e9c99_7_92"/>
          <p:cNvSpPr txBox="1"/>
          <p:nvPr>
            <p:ph type="title"/>
          </p:nvPr>
        </p:nvSpPr>
        <p:spPr>
          <a:xfrm>
            <a:off x="609599" y="37804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venir"/>
              <a:buNone/>
            </a:pPr>
            <a:r>
              <a:rPr lang="en-US"/>
              <a:t>The Air Quality Challenge</a:t>
            </a:r>
            <a:endParaRPr/>
          </a:p>
        </p:txBody>
      </p:sp>
      <p:sp>
        <p:nvSpPr>
          <p:cNvPr id="646" name="Google Shape;646;g100a16e9c99_7_92"/>
          <p:cNvSpPr txBox="1"/>
          <p:nvPr>
            <p:ph idx="1" type="body"/>
          </p:nvPr>
        </p:nvSpPr>
        <p:spPr>
          <a:xfrm>
            <a:off x="609599" y="2392972"/>
            <a:ext cx="6624900" cy="45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▪"/>
            </a:pPr>
            <a:r>
              <a:rPr lang="en-US"/>
              <a:t>California has the worst air quality in the United States</a:t>
            </a:r>
            <a:endParaRPr/>
          </a:p>
          <a:p>
            <a:pPr indent="-463550" lvl="0" marL="4572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▪"/>
            </a:pPr>
            <a:r>
              <a:rPr lang="en-US"/>
              <a:t>Key challenges in southern California</a:t>
            </a:r>
            <a:endParaRPr/>
          </a:p>
          <a:p>
            <a:pPr indent="-463550" lvl="0" marL="4572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▪"/>
            </a:pPr>
            <a:r>
              <a:rPr lang="en-US"/>
              <a:t>Heavy-duty trucks and federal sources remain largest contributors</a:t>
            </a:r>
            <a:endParaRPr/>
          </a:p>
        </p:txBody>
      </p:sp>
      <p:sp>
        <p:nvSpPr>
          <p:cNvPr id="647" name="Google Shape;647;g100a16e9c99_7_92"/>
          <p:cNvSpPr txBox="1"/>
          <p:nvPr/>
        </p:nvSpPr>
        <p:spPr>
          <a:xfrm>
            <a:off x="7416800" y="1612273"/>
            <a:ext cx="4165500" cy="607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rmAutofit fontScale="550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California Ozone and PM2.5 Non-Attainment Areas</a:t>
            </a:r>
            <a:endParaRPr sz="1900"/>
          </a:p>
        </p:txBody>
      </p:sp>
      <p:pic>
        <p:nvPicPr>
          <p:cNvPr descr="This figure shows all non-attainment areas for ozone and PM2.5 in California with extreme ozone and PM2.5 levels in the San Joaquin Valley and South Coast Air Quality Management District." id="648" name="Google Shape;648;g100a16e9c99_7_92" title="California Ozone and PM2.5 Non-Attainment Areas.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6800" y="2207641"/>
            <a:ext cx="4165599" cy="41508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9" name="Google Shape;649;g100a16e9c99_7_92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rgbClr val="2980B9"/>
            </a:gs>
            <a:gs pos="100000">
              <a:srgbClr val="16A085"/>
            </a:gs>
          </a:gsLst>
          <a:lin ang="5400700" scaled="0"/>
        </a:gra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gf84eabe5fe_0_17"/>
          <p:cNvPicPr preferRelativeResize="0"/>
          <p:nvPr/>
        </p:nvPicPr>
        <p:blipFill rotWithShape="1">
          <a:blip r:embed="rId3">
            <a:alphaModFix/>
          </a:blip>
          <a:srcRect b="20417" l="37672" r="34205" t="28726"/>
          <a:stretch/>
        </p:blipFill>
        <p:spPr>
          <a:xfrm>
            <a:off x="5068925" y="2823650"/>
            <a:ext cx="2473101" cy="31748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f84eabe5fe_0_17"/>
          <p:cNvSpPr txBox="1"/>
          <p:nvPr/>
        </p:nvSpPr>
        <p:spPr>
          <a:xfrm>
            <a:off x="653950" y="1533275"/>
            <a:ext cx="107577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Font typeface="Montserrat"/>
              <a:buNone/>
            </a:pPr>
            <a:r>
              <a:rPr b="1" i="0" lang="en-US" sz="4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Please mute your microphone when not speaking.</a:t>
            </a:r>
            <a:endParaRPr b="1" i="0" sz="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00a16e9c99_7_101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Enhanced Inspection &amp; Maintenance, Sales Mandates, Fleet Phase-in Requirements, Incentives &amp; Recognition, Cleaner Fuels and Energy  are all different Clean air programs that are helping California transition into Zero-emission and cleaner trucks " id="655" name="Google Shape;655;g100a16e9c99_7_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223" y="136523"/>
            <a:ext cx="10982178" cy="6082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00a16e9c99_7_106"/>
          <p:cNvSpPr txBox="1"/>
          <p:nvPr>
            <p:ph idx="1" type="body"/>
          </p:nvPr>
        </p:nvSpPr>
        <p:spPr>
          <a:xfrm>
            <a:off x="557303" y="1694819"/>
            <a:ext cx="51996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/>
              <a:t>Approved June 2020</a:t>
            </a:r>
            <a:endParaRPr/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/>
              <a:t>Percent of manufacturer sales in California must be ZEV</a:t>
            </a:r>
            <a:endParaRPr/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/>
              <a:t>Flexibility to shift sales among categories </a:t>
            </a:r>
            <a:endParaRPr/>
          </a:p>
          <a:p>
            <a:pPr indent="-387350" lvl="1" marL="990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lang="en-US"/>
              <a:t>Banking and trading</a:t>
            </a:r>
            <a:endParaRPr/>
          </a:p>
        </p:txBody>
      </p:sp>
      <p:graphicFrame>
        <p:nvGraphicFramePr>
          <p:cNvPr descr="A table outlining the proposed ZE Sales requirements as proposed at the December 12 2019 board hearing.  Requirements ramp up from 7% in 2024 model year to 50% in 2030 model year for Class 4-8 trucks, and 3% in 2024 model year to 15% in 2030 model year for other trucks.  " id="662" name="Google Shape;662;g100a16e9c99_7_106"/>
          <p:cNvGraphicFramePr/>
          <p:nvPr/>
        </p:nvGraphicFramePr>
        <p:xfrm>
          <a:off x="6228203" y="127325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{B3C495CD-5838-4B9D-B401-7EB33FADA199}</a:tableStyleId>
              </a:tblPr>
              <a:tblGrid>
                <a:gridCol w="1583200"/>
                <a:gridCol w="1474350"/>
                <a:gridCol w="1241550"/>
                <a:gridCol w="1326000"/>
              </a:tblGrid>
              <a:tr h="670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cap="none" strike="noStrike"/>
                        <a:t>Model Year (MY)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venir"/>
                        <a:buNone/>
                      </a:pPr>
                      <a:r>
                        <a:rPr lang="en-US" sz="1900" u="none" cap="none" strike="noStrike"/>
                        <a:t>Class 2b-3</a:t>
                      </a:r>
                      <a:endParaRPr baseline="30000" sz="19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venir"/>
                        <a:buNone/>
                      </a:pPr>
                      <a:r>
                        <a:rPr lang="en-US" sz="1900" u="none" cap="none" strike="noStrike"/>
                        <a:t>Class 4-8</a:t>
                      </a:r>
                      <a:endParaRPr baseline="30000" sz="1900" u="none" cap="none" strike="noStrike"/>
                    </a:p>
                  </a:txBody>
                  <a:tcPr marT="45725" marB="457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cap="none" strike="noStrike"/>
                        <a:t>Class 7-8 Tractors</a:t>
                      </a:r>
                      <a:endParaRPr sz="1900" u="none" cap="none" strike="noStrike"/>
                    </a:p>
                  </a:txBody>
                  <a:tcPr marT="45725" marB="45725" marR="91425" marL="914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2024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5%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9%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5%</a:t>
                      </a:r>
                      <a:endParaRPr b="1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2025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7%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11%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7%</a:t>
                      </a:r>
                      <a:endParaRPr b="1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2026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10%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13%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10%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2027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15%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20%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15%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2028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20%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30%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20%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2029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25%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40%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25%</a:t>
                      </a:r>
                      <a:endParaRPr b="0" i="0" sz="17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525" marB="0" marR="9525" marL="95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</a:rPr>
                        <a:t>2030</a:t>
                      </a:r>
                      <a:endParaRPr baseline="30000" sz="17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30%</a:t>
                      </a:r>
                      <a:endParaRPr sz="1900"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50%</a:t>
                      </a:r>
                      <a:endParaRPr sz="1900"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30%</a:t>
                      </a:r>
                      <a:endParaRPr sz="1900"/>
                    </a:p>
                  </a:txBody>
                  <a:tcPr marT="9525" marB="0" marR="9525" marL="95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2031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35%</a:t>
                      </a:r>
                      <a:endParaRPr sz="1900"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55%</a:t>
                      </a:r>
                      <a:endParaRPr sz="1900"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35%</a:t>
                      </a:r>
                      <a:endParaRPr sz="1900"/>
                    </a:p>
                  </a:txBody>
                  <a:tcPr marT="9525" marB="0" marR="9525" marL="95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2032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40%</a:t>
                      </a:r>
                      <a:endParaRPr sz="1900"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60%</a:t>
                      </a:r>
                      <a:endParaRPr sz="1900"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40%</a:t>
                      </a:r>
                      <a:endParaRPr sz="1900"/>
                    </a:p>
                  </a:txBody>
                  <a:tcPr marT="9525" marB="0" marR="9525" marL="95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2033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45%</a:t>
                      </a:r>
                      <a:endParaRPr sz="1900"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65%</a:t>
                      </a:r>
                      <a:endParaRPr sz="1900"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40%</a:t>
                      </a:r>
                      <a:endParaRPr sz="1900"/>
                    </a:p>
                  </a:txBody>
                  <a:tcPr marT="9525" marB="0" marR="9525" marL="95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2034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50%</a:t>
                      </a:r>
                      <a:endParaRPr sz="1900"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70%</a:t>
                      </a:r>
                      <a:endParaRPr sz="1900"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40%</a:t>
                      </a:r>
                      <a:endParaRPr sz="1900"/>
                    </a:p>
                  </a:txBody>
                  <a:tcPr marT="9525" marB="0" marR="9525" marL="9525" anchor="ctr"/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2035+</a:t>
                      </a:r>
                      <a:endParaRPr sz="1900"/>
                    </a:p>
                  </a:txBody>
                  <a:tcPr marT="45725" marB="45725" marR="91425" marL="914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55%</a:t>
                      </a:r>
                      <a:endParaRPr sz="1900"/>
                    </a:p>
                  </a:txBody>
                  <a:tcPr marT="0" marB="0" marR="9525" marL="9525" anchor="ctr">
                    <a:lnL cap="flat" cmpd="sng" w="127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75%</a:t>
                      </a:r>
                      <a:endParaRPr sz="1900"/>
                    </a:p>
                  </a:txBody>
                  <a:tcPr marT="0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7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40%</a:t>
                      </a:r>
                      <a:endParaRPr sz="1900"/>
                    </a:p>
                  </a:txBody>
                  <a:tcPr marT="0" marB="0" marR="9525" marL="9525" anchor="ctr"/>
                </a:tc>
              </a:tr>
            </a:tbl>
          </a:graphicData>
        </a:graphic>
      </p:graphicFrame>
      <p:sp>
        <p:nvSpPr>
          <p:cNvPr id="663" name="Google Shape;663;g100a16e9c99_7_106"/>
          <p:cNvSpPr txBox="1"/>
          <p:nvPr>
            <p:ph type="title"/>
          </p:nvPr>
        </p:nvSpPr>
        <p:spPr>
          <a:xfrm>
            <a:off x="664295" y="13025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venir"/>
              <a:buNone/>
            </a:pPr>
            <a:r>
              <a:rPr lang="en-US"/>
              <a:t>Advanced Clean Trucks</a:t>
            </a:r>
            <a:endParaRPr/>
          </a:p>
        </p:txBody>
      </p:sp>
      <p:grpSp>
        <p:nvGrpSpPr>
          <p:cNvPr id="664" name="Google Shape;664;g100a16e9c99_7_106"/>
          <p:cNvGrpSpPr/>
          <p:nvPr/>
        </p:nvGrpSpPr>
        <p:grpSpPr>
          <a:xfrm>
            <a:off x="557149" y="4163596"/>
            <a:ext cx="5896394" cy="2694232"/>
            <a:chOff x="4602179" y="3159947"/>
            <a:chExt cx="4422406" cy="2020724"/>
          </a:xfrm>
        </p:grpSpPr>
        <p:pic>
          <p:nvPicPr>
            <p:cNvPr descr="Image of a Class 3 Zenith Motors cargo van.  " id="665" name="Google Shape;665;g100a16e9c99_7_10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02179" y="3530245"/>
              <a:ext cx="2488600" cy="1650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of a Class 5 Phoenix Motors stakebed truck.  " id="666" name="Google Shape;666;g100a16e9c99_7_10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604117" y="3436054"/>
              <a:ext cx="2429678" cy="1619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of a Class 8 Tesla Semi." id="667" name="Google Shape;667;g100a16e9c99_7_10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4976">
              <a:off x="6583215" y="3226313"/>
              <a:ext cx="2392437" cy="179432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00a16e9c99_7_117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venir"/>
              <a:buNone/>
            </a:pPr>
            <a:r>
              <a:rPr lang="en-US"/>
              <a:t>Multistate ZEV Truck Targets</a:t>
            </a:r>
            <a:endParaRPr/>
          </a:p>
        </p:txBody>
      </p:sp>
      <p:sp>
        <p:nvSpPr>
          <p:cNvPr id="674" name="Google Shape;674;g100a16e9c99_7_117"/>
          <p:cNvSpPr txBox="1"/>
          <p:nvPr>
            <p:ph idx="1" type="body"/>
          </p:nvPr>
        </p:nvSpPr>
        <p:spPr>
          <a:xfrm>
            <a:off x="609600" y="1623484"/>
            <a:ext cx="3254400" cy="4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15 states and the District of Columbia MOU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-463550" lvl="0" marL="4572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b="1" lang="en-US" u="sng">
                <a:latin typeface="Avenir"/>
                <a:ea typeface="Avenir"/>
                <a:cs typeface="Avenir"/>
                <a:sym typeface="Avenir"/>
              </a:rPr>
              <a:t>7 states 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actively working on ACT policy</a:t>
            </a:r>
            <a:endParaRPr/>
          </a:p>
        </p:txBody>
      </p:sp>
      <p:sp>
        <p:nvSpPr>
          <p:cNvPr id="675" name="Google Shape;675;g100a16e9c99_7_117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map&#10;&#10;Description automatically generated" id="676" name="Google Shape;676;g100a16e9c99_7_117"/>
          <p:cNvPicPr preferRelativeResize="0"/>
          <p:nvPr/>
        </p:nvPicPr>
        <p:blipFill rotWithShape="1">
          <a:blip r:embed="rId3">
            <a:alphaModFix/>
          </a:blip>
          <a:srcRect b="16434" l="0" r="0" t="4005"/>
          <a:stretch/>
        </p:blipFill>
        <p:spPr>
          <a:xfrm>
            <a:off x="3838899" y="1623483"/>
            <a:ext cx="8313151" cy="470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00a16e9c99_7_125"/>
          <p:cNvSpPr txBox="1"/>
          <p:nvPr/>
        </p:nvSpPr>
        <p:spPr>
          <a:xfrm>
            <a:off x="609600" y="89111"/>
            <a:ext cx="109728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 fontScale="97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venir"/>
              <a:buNone/>
            </a:pPr>
            <a:r>
              <a:rPr b="1"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1" lang="en-US" sz="47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Advanced Clean Fleets</a:t>
            </a:r>
            <a:endParaRPr sz="19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venir"/>
              <a:buNone/>
            </a:pPr>
            <a:r>
              <a:rPr b="1" lang="en-US" sz="19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Board consideration: 2022</a:t>
            </a:r>
            <a:endParaRPr sz="1900"/>
          </a:p>
        </p:txBody>
      </p:sp>
      <p:sp>
        <p:nvSpPr>
          <p:cNvPr id="683" name="Google Shape;683;g100a16e9c99_7_125"/>
          <p:cNvSpPr txBox="1"/>
          <p:nvPr/>
        </p:nvSpPr>
        <p:spPr>
          <a:xfrm>
            <a:off x="664293" y="1311623"/>
            <a:ext cx="9598200" cy="44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-4635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General Scope:</a:t>
            </a:r>
            <a:endParaRPr sz="1900"/>
          </a:p>
          <a:p>
            <a:pPr indent="-387350" lvl="1" marL="990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b="0" i="0" lang="en-US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Public fleets; Drayage trucks; Federal and high priority fleets Fleet requirements for use of ZEVs</a:t>
            </a:r>
            <a:endParaRPr sz="1900"/>
          </a:p>
          <a:p>
            <a:pPr indent="-4635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Concept</a:t>
            </a:r>
            <a:endParaRPr sz="1900"/>
          </a:p>
          <a:p>
            <a:pPr indent="-387350" lvl="1" marL="990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b="0" i="0" lang="en-US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Initial focus on truck types and use cases that are most suitable</a:t>
            </a:r>
            <a:endParaRPr sz="1900"/>
          </a:p>
          <a:p>
            <a:pPr indent="-387350" lvl="1" marL="990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b="0" i="0" lang="en-US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Target largest fleets and business for early deployment</a:t>
            </a:r>
            <a:endParaRPr sz="1900"/>
          </a:p>
          <a:p>
            <a:pPr indent="-387350" lvl="1" marL="990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b="1" i="0" lang="en-US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100% by 2040 </a:t>
            </a:r>
            <a:r>
              <a:rPr b="1" i="1" lang="en-US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manufacturer</a:t>
            </a:r>
            <a:r>
              <a:rPr b="1" i="0" lang="en-US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sales mandate</a:t>
            </a:r>
            <a:endParaRPr sz="1900"/>
          </a:p>
        </p:txBody>
      </p:sp>
      <p:grpSp>
        <p:nvGrpSpPr>
          <p:cNvPr id="684" name="Google Shape;684;g100a16e9c99_7_125"/>
          <p:cNvGrpSpPr/>
          <p:nvPr/>
        </p:nvGrpSpPr>
        <p:grpSpPr>
          <a:xfrm>
            <a:off x="6590702" y="4399702"/>
            <a:ext cx="5896394" cy="2694232"/>
            <a:chOff x="4602179" y="3159947"/>
            <a:chExt cx="4422406" cy="2020724"/>
          </a:xfrm>
        </p:grpSpPr>
        <p:pic>
          <p:nvPicPr>
            <p:cNvPr descr="Image of a Class 3 Zenith Motors cargo van.  " id="685" name="Google Shape;685;g100a16e9c99_7_1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02179" y="3530245"/>
              <a:ext cx="2488600" cy="1650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of a Class 5 Phoenix Motors stakebed truck.  " id="686" name="Google Shape;686;g100a16e9c99_7_1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604117" y="3436054"/>
              <a:ext cx="2429678" cy="1619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of a Class 8 Tesla Semi." id="687" name="Google Shape;687;g100a16e9c99_7_1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4976">
              <a:off x="6583215" y="3226313"/>
              <a:ext cx="2392437" cy="179432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00a16e9c99_7_135"/>
          <p:cNvSpPr txBox="1"/>
          <p:nvPr>
            <p:ph type="title"/>
          </p:nvPr>
        </p:nvSpPr>
        <p:spPr>
          <a:xfrm>
            <a:off x="185531" y="195127"/>
            <a:ext cx="11796300" cy="10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venir"/>
              <a:buNone/>
            </a:pPr>
            <a:r>
              <a:rPr lang="en-US" sz="4300"/>
              <a:t>Off-road Vehicles &amp; Equipment Operations</a:t>
            </a:r>
            <a:endParaRPr/>
          </a:p>
        </p:txBody>
      </p:sp>
      <p:sp>
        <p:nvSpPr>
          <p:cNvPr id="694" name="Google Shape;694;g100a16e9c99_7_135"/>
          <p:cNvSpPr txBox="1"/>
          <p:nvPr>
            <p:ph idx="1" type="body"/>
          </p:nvPr>
        </p:nvSpPr>
        <p:spPr>
          <a:xfrm>
            <a:off x="1325207" y="1109948"/>
            <a:ext cx="95379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sz="2400"/>
              <a:t>Executive Order N-79-20 requires this sector to transition to 100 percent zero emission by 2035</a:t>
            </a:r>
            <a:endParaRPr/>
          </a:p>
        </p:txBody>
      </p:sp>
      <p:sp>
        <p:nvSpPr>
          <p:cNvPr id="695" name="Google Shape;695;g100a16e9c99_7_135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96" name="Google Shape;696;g100a16e9c99_7_135"/>
          <p:cNvGrpSpPr/>
          <p:nvPr/>
        </p:nvGrpSpPr>
        <p:grpSpPr>
          <a:xfrm>
            <a:off x="1731185" y="2801830"/>
            <a:ext cx="1779756" cy="765981"/>
            <a:chOff x="1298421" y="2101425"/>
            <a:chExt cx="1334850" cy="574500"/>
          </a:xfrm>
        </p:grpSpPr>
        <p:sp>
          <p:nvSpPr>
            <p:cNvPr id="697" name="Google Shape;697;g100a16e9c99_7_135"/>
            <p:cNvSpPr txBox="1"/>
            <p:nvPr/>
          </p:nvSpPr>
          <p:spPr>
            <a:xfrm>
              <a:off x="1298421" y="2101425"/>
              <a:ext cx="1240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9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Locomotives</a:t>
              </a:r>
              <a:endParaRPr sz="1900"/>
            </a:p>
          </p:txBody>
        </p:sp>
        <p:cxnSp>
          <p:nvCxnSpPr>
            <p:cNvPr id="698" name="Google Shape;698;g100a16e9c99_7_135"/>
            <p:cNvCxnSpPr>
              <a:stCxn id="697" idx="2"/>
            </p:cNvCxnSpPr>
            <p:nvPr/>
          </p:nvCxnSpPr>
          <p:spPr>
            <a:xfrm flipH="1" rot="-5400000">
              <a:off x="2142621" y="2185275"/>
              <a:ext cx="266700" cy="714600"/>
            </a:xfrm>
            <a:prstGeom prst="bentConnector2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699" name="Google Shape;699;g100a16e9c99_7_135"/>
          <p:cNvGrpSpPr/>
          <p:nvPr/>
        </p:nvGrpSpPr>
        <p:grpSpPr>
          <a:xfrm>
            <a:off x="6616661" y="1792993"/>
            <a:ext cx="4209895" cy="410390"/>
            <a:chOff x="4962620" y="1344778"/>
            <a:chExt cx="3157500" cy="307800"/>
          </a:xfrm>
        </p:grpSpPr>
        <p:sp>
          <p:nvSpPr>
            <p:cNvPr id="700" name="Google Shape;700;g100a16e9c99_7_135"/>
            <p:cNvSpPr txBox="1"/>
            <p:nvPr/>
          </p:nvSpPr>
          <p:spPr>
            <a:xfrm>
              <a:off x="5364620" y="1344778"/>
              <a:ext cx="275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9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Transport Refrigeration Units</a:t>
              </a:r>
              <a:endParaRPr sz="1900"/>
            </a:p>
          </p:txBody>
        </p:sp>
        <p:cxnSp>
          <p:nvCxnSpPr>
            <p:cNvPr id="701" name="Google Shape;701;g100a16e9c99_7_135"/>
            <p:cNvCxnSpPr>
              <a:stCxn id="700" idx="1"/>
            </p:cNvCxnSpPr>
            <p:nvPr/>
          </p:nvCxnSpPr>
          <p:spPr>
            <a:xfrm flipH="1">
              <a:off x="4962620" y="1498678"/>
              <a:ext cx="402000" cy="128400"/>
            </a:xfrm>
            <a:prstGeom prst="bentConnector2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702" name="Google Shape;702;g100a16e9c99_7_135"/>
          <p:cNvGrpSpPr/>
          <p:nvPr/>
        </p:nvGrpSpPr>
        <p:grpSpPr>
          <a:xfrm>
            <a:off x="9668139" y="2694913"/>
            <a:ext cx="2313142" cy="870778"/>
            <a:chOff x="7251285" y="2021235"/>
            <a:chExt cx="1734900" cy="653100"/>
          </a:xfrm>
        </p:grpSpPr>
        <p:sp>
          <p:nvSpPr>
            <p:cNvPr id="703" name="Google Shape;703;g100a16e9c99_7_135"/>
            <p:cNvSpPr txBox="1"/>
            <p:nvPr/>
          </p:nvSpPr>
          <p:spPr>
            <a:xfrm>
              <a:off x="7469385" y="2021235"/>
              <a:ext cx="1516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9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Cargo Handling Equipment</a:t>
              </a:r>
              <a:endParaRPr sz="1900"/>
            </a:p>
          </p:txBody>
        </p:sp>
        <p:cxnSp>
          <p:nvCxnSpPr>
            <p:cNvPr id="704" name="Google Shape;704;g100a16e9c99_7_135"/>
            <p:cNvCxnSpPr>
              <a:stCxn id="703" idx="2"/>
            </p:cNvCxnSpPr>
            <p:nvPr/>
          </p:nvCxnSpPr>
          <p:spPr>
            <a:xfrm rot="5400000">
              <a:off x="7674585" y="2121135"/>
              <a:ext cx="129900" cy="976500"/>
            </a:xfrm>
            <a:prstGeom prst="bentConnector2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705" name="Google Shape;705;g100a16e9c99_7_135"/>
          <p:cNvGrpSpPr/>
          <p:nvPr/>
        </p:nvGrpSpPr>
        <p:grpSpPr>
          <a:xfrm>
            <a:off x="8607351" y="4669178"/>
            <a:ext cx="1539762" cy="648384"/>
            <a:chOff x="6455675" y="3501971"/>
            <a:chExt cx="1154850" cy="486300"/>
          </a:xfrm>
        </p:grpSpPr>
        <p:sp>
          <p:nvSpPr>
            <p:cNvPr id="706" name="Google Shape;706;g100a16e9c99_7_135"/>
            <p:cNvSpPr txBox="1"/>
            <p:nvPr/>
          </p:nvSpPr>
          <p:spPr>
            <a:xfrm>
              <a:off x="6601625" y="3501971"/>
              <a:ext cx="1008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9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Forklifts</a:t>
              </a:r>
              <a:endParaRPr sz="1900"/>
            </a:p>
          </p:txBody>
        </p:sp>
        <p:cxnSp>
          <p:nvCxnSpPr>
            <p:cNvPr id="707" name="Google Shape;707;g100a16e9c99_7_135"/>
            <p:cNvCxnSpPr>
              <a:stCxn id="706" idx="2"/>
            </p:cNvCxnSpPr>
            <p:nvPr/>
          </p:nvCxnSpPr>
          <p:spPr>
            <a:xfrm rot="5400000">
              <a:off x="6691625" y="3573821"/>
              <a:ext cx="178500" cy="650400"/>
            </a:xfrm>
            <a:prstGeom prst="bentConnector2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708" name="Google Shape;708;g100a16e9c99_7_135"/>
          <p:cNvGrpSpPr/>
          <p:nvPr/>
        </p:nvGrpSpPr>
        <p:grpSpPr>
          <a:xfrm>
            <a:off x="4927525" y="5875713"/>
            <a:ext cx="3945101" cy="891578"/>
            <a:chOff x="3695736" y="4406895"/>
            <a:chExt cx="2958900" cy="668700"/>
          </a:xfrm>
        </p:grpSpPr>
        <p:sp>
          <p:nvSpPr>
            <p:cNvPr id="709" name="Google Shape;709;g100a16e9c99_7_135"/>
            <p:cNvSpPr txBox="1"/>
            <p:nvPr/>
          </p:nvSpPr>
          <p:spPr>
            <a:xfrm>
              <a:off x="3899136" y="4767795"/>
              <a:ext cx="275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9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Commercial Harbor Craft</a:t>
              </a:r>
              <a:endParaRPr sz="1900"/>
            </a:p>
          </p:txBody>
        </p:sp>
        <p:cxnSp>
          <p:nvCxnSpPr>
            <p:cNvPr id="710" name="Google Shape;710;g100a16e9c99_7_135"/>
            <p:cNvCxnSpPr>
              <a:stCxn id="709" idx="1"/>
            </p:cNvCxnSpPr>
            <p:nvPr/>
          </p:nvCxnSpPr>
          <p:spPr>
            <a:xfrm rot="10800000">
              <a:off x="3695736" y="4406895"/>
              <a:ext cx="203400" cy="514800"/>
            </a:xfrm>
            <a:prstGeom prst="bentConnector2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711" name="Google Shape;711;g100a16e9c99_7_135"/>
          <p:cNvGrpSpPr/>
          <p:nvPr/>
        </p:nvGrpSpPr>
        <p:grpSpPr>
          <a:xfrm>
            <a:off x="304792" y="4610961"/>
            <a:ext cx="2167546" cy="917577"/>
            <a:chOff x="228600" y="3458307"/>
            <a:chExt cx="1625700" cy="688200"/>
          </a:xfrm>
        </p:grpSpPr>
        <p:sp>
          <p:nvSpPr>
            <p:cNvPr id="712" name="Google Shape;712;g100a16e9c99_7_135"/>
            <p:cNvSpPr txBox="1"/>
            <p:nvPr/>
          </p:nvSpPr>
          <p:spPr>
            <a:xfrm>
              <a:off x="228600" y="3458307"/>
              <a:ext cx="1470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9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Small Offroad Engines (SORE)</a:t>
              </a:r>
              <a:endParaRPr sz="1900"/>
            </a:p>
          </p:txBody>
        </p:sp>
        <p:cxnSp>
          <p:nvCxnSpPr>
            <p:cNvPr id="713" name="Google Shape;713;g100a16e9c99_7_135"/>
            <p:cNvCxnSpPr>
              <a:stCxn id="712" idx="2"/>
            </p:cNvCxnSpPr>
            <p:nvPr/>
          </p:nvCxnSpPr>
          <p:spPr>
            <a:xfrm flipH="1" rot="-5400000">
              <a:off x="1326450" y="3618657"/>
              <a:ext cx="165000" cy="890700"/>
            </a:xfrm>
            <a:prstGeom prst="bentConnector2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pic>
        <p:nvPicPr>
          <p:cNvPr id="714" name="Google Shape;714;g100a16e9c99_7_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83" y="2120597"/>
            <a:ext cx="7315835" cy="4202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00a16e9c99_7_161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venir"/>
              <a:buNone/>
            </a:pPr>
            <a:r>
              <a:rPr lang="en-US"/>
              <a:t>Additional Policies and Efforts</a:t>
            </a:r>
            <a:endParaRPr/>
          </a:p>
        </p:txBody>
      </p:sp>
      <p:sp>
        <p:nvSpPr>
          <p:cNvPr id="720" name="Google Shape;720;g100a16e9c99_7_161"/>
          <p:cNvSpPr txBox="1"/>
          <p:nvPr>
            <p:ph idx="1" type="body"/>
          </p:nvPr>
        </p:nvSpPr>
        <p:spPr>
          <a:xfrm>
            <a:off x="609600" y="1417639"/>
            <a:ext cx="10972800" cy="45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▪"/>
            </a:pPr>
            <a:r>
              <a:rPr b="1" lang="en-US"/>
              <a:t>Zero Emission Budget package</a:t>
            </a:r>
            <a:endParaRPr/>
          </a:p>
          <a:p>
            <a:pPr indent="-387350" lvl="1" marL="9906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lang="en-US"/>
              <a:t>1,150  ZE Drayage trucks and infrastructure </a:t>
            </a:r>
            <a:endParaRPr/>
          </a:p>
          <a:p>
            <a:pPr indent="-387350" lvl="1" marL="9906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lang="en-US"/>
              <a:t>1,000  ZE school buses and infrastructure </a:t>
            </a:r>
            <a:endParaRPr/>
          </a:p>
          <a:p>
            <a:pPr indent="-387350" lvl="1" marL="9906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lang="en-US"/>
              <a:t>1,000 ZE transit buses  and infrastructure</a:t>
            </a:r>
            <a:endParaRPr/>
          </a:p>
          <a:p>
            <a:pPr indent="-387350" lvl="1" marL="9906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lang="en-US"/>
              <a:t>Heavy duty demonstration projects </a:t>
            </a:r>
            <a:endParaRPr/>
          </a:p>
          <a:p>
            <a:pPr indent="-387350" lvl="1" marL="9906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lang="en-US"/>
              <a:t>Off road equipment funding</a:t>
            </a:r>
            <a:endParaRPr/>
          </a:p>
          <a:p>
            <a:pPr indent="-463550" lvl="0" marL="4572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▪"/>
            </a:pPr>
            <a:r>
              <a:rPr b="1" lang="en-US"/>
              <a:t>International partnerships</a:t>
            </a:r>
            <a:endParaRPr/>
          </a:p>
        </p:txBody>
      </p:sp>
      <p:sp>
        <p:nvSpPr>
          <p:cNvPr id="721" name="Google Shape;721;g100a16e9c99_7_161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2" name="Google Shape;722;g100a16e9c99_7_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9367" y="4738344"/>
            <a:ext cx="4152667" cy="1800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00a16e9c99_7_168"/>
          <p:cNvSpPr txBox="1"/>
          <p:nvPr>
            <p:ph type="ctrTitle"/>
          </p:nvPr>
        </p:nvSpPr>
        <p:spPr>
          <a:xfrm>
            <a:off x="914400" y="3721345"/>
            <a:ext cx="10363200" cy="12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venir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729" name="Google Shape;729;g100a16e9c99_7_168"/>
          <p:cNvSpPr txBox="1"/>
          <p:nvPr>
            <p:ph idx="12" type="sldNum"/>
          </p:nvPr>
        </p:nvSpPr>
        <p:spPr>
          <a:xfrm>
            <a:off x="10358475" y="6356352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g10043af3565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553" y="2452078"/>
            <a:ext cx="1431501" cy="1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g10043af3565_0_22"/>
          <p:cNvSpPr txBox="1"/>
          <p:nvPr/>
        </p:nvSpPr>
        <p:spPr>
          <a:xfrm>
            <a:off x="-5100" y="399350"/>
            <a:ext cx="12202200" cy="12477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4</a:t>
            </a: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. </a:t>
            </a: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Transforming Supply Chains - </a:t>
            </a:r>
            <a:endParaRPr b="1" sz="2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Insights from Working with Shippers</a:t>
            </a:r>
            <a:endParaRPr b="1" i="0" sz="25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6" name="Google Shape;736;g10043af3565_0_22"/>
          <p:cNvSpPr txBox="1"/>
          <p:nvPr/>
        </p:nvSpPr>
        <p:spPr>
          <a:xfrm>
            <a:off x="0" y="6487200"/>
            <a:ext cx="12192000" cy="4155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7" name="Google Shape;737;g10043af3565_0_22"/>
          <p:cNvSpPr txBox="1"/>
          <p:nvPr/>
        </p:nvSpPr>
        <p:spPr>
          <a:xfrm>
            <a:off x="4515525" y="4504775"/>
            <a:ext cx="346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980B9"/>
                </a:solidFill>
                <a:latin typeface="Montserrat"/>
                <a:ea typeface="Montserrat"/>
                <a:cs typeface="Montserrat"/>
                <a:sym typeface="Montserrat"/>
              </a:rPr>
              <a:t>Yann Briand</a:t>
            </a:r>
            <a:endParaRPr b="1">
              <a:solidFill>
                <a:srgbClr val="2980B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IDDRI Transforming Supply Chains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8" name="Google Shape;738;g10043af3565_0_22"/>
          <p:cNvSpPr/>
          <p:nvPr/>
        </p:nvSpPr>
        <p:spPr>
          <a:xfrm>
            <a:off x="5070000" y="2052962"/>
            <a:ext cx="2305640" cy="2244668"/>
          </a:xfrm>
          <a:custGeom>
            <a:rect b="b" l="l" r="r" t="t"/>
            <a:pathLst>
              <a:path extrusionOk="0" h="903287" w="903287">
                <a:moveTo>
                  <a:pt x="0" y="451644"/>
                </a:moveTo>
                <a:cubicBezTo>
                  <a:pt x="0" y="202208"/>
                  <a:pt x="202208" y="0"/>
                  <a:pt x="451644" y="0"/>
                </a:cubicBezTo>
                <a:cubicBezTo>
                  <a:pt x="701080" y="0"/>
                  <a:pt x="903288" y="202208"/>
                  <a:pt x="903288" y="451644"/>
                </a:cubicBezTo>
                <a:cubicBezTo>
                  <a:pt x="903288" y="701080"/>
                  <a:pt x="701080" y="903288"/>
                  <a:pt x="451644" y="903288"/>
                </a:cubicBezTo>
                <a:cubicBezTo>
                  <a:pt x="202208" y="903288"/>
                  <a:pt x="0" y="701080"/>
                  <a:pt x="0" y="451644"/>
                </a:cubicBezTo>
                <a:close/>
                <a:moveTo>
                  <a:pt x="172157" y="451644"/>
                </a:moveTo>
                <a:cubicBezTo>
                  <a:pt x="172157" y="606000"/>
                  <a:pt x="297287" y="731130"/>
                  <a:pt x="451643" y="731130"/>
                </a:cubicBezTo>
                <a:cubicBezTo>
                  <a:pt x="605999" y="731130"/>
                  <a:pt x="731129" y="606000"/>
                  <a:pt x="731129" y="451644"/>
                </a:cubicBezTo>
                <a:cubicBezTo>
                  <a:pt x="731129" y="297288"/>
                  <a:pt x="605999" y="172158"/>
                  <a:pt x="451643" y="172158"/>
                </a:cubicBezTo>
                <a:cubicBezTo>
                  <a:pt x="297287" y="172158"/>
                  <a:pt x="172157" y="297288"/>
                  <a:pt x="172157" y="451644"/>
                </a:cubicBezTo>
                <a:close/>
              </a:path>
            </a:pathLst>
          </a:cu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95A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0127684856_3_15"/>
          <p:cNvSpPr txBox="1"/>
          <p:nvPr>
            <p:ph type="ctrTitle"/>
          </p:nvPr>
        </p:nvSpPr>
        <p:spPr>
          <a:xfrm>
            <a:off x="322316" y="550875"/>
            <a:ext cx="11645461" cy="1690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</a:pPr>
            <a:r>
              <a:rPr b="1" lang="en-US" sz="4000"/>
              <a:t>Companies and carbon neutrality, a story of systemic transformations and cooperation: Illustration of the freight transport sector</a:t>
            </a:r>
            <a:endParaRPr/>
          </a:p>
        </p:txBody>
      </p:sp>
      <p:sp>
        <p:nvSpPr>
          <p:cNvPr id="744" name="Google Shape;744;g10127684856_3_15"/>
          <p:cNvSpPr txBox="1"/>
          <p:nvPr>
            <p:ph idx="1" type="subTitle"/>
          </p:nvPr>
        </p:nvSpPr>
        <p:spPr>
          <a:xfrm>
            <a:off x="246984" y="3898078"/>
            <a:ext cx="11796128" cy="1915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Movin’On Community of Interest on how the business community can support</a:t>
            </a:r>
            <a:r>
              <a:rPr b="0" i="0" lang="en-US" sz="1600" u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freight transport decarbonization in the perspective of the UNFCCC Global Stocktake and the revision of Nationally Determined Contributions (NDCs) by 2025</a:t>
            </a:r>
            <a:br>
              <a:rPr lang="en-US"/>
            </a:br>
            <a:r>
              <a:rPr lang="en-US" sz="2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  <p:pic>
        <p:nvPicPr>
          <p:cNvPr descr="Movin'On Summit by Michelin : 3rd edition [4-6 June 2019] | CODATU: Agir  pour une mobilité soutenable dans les villes en développement" id="745" name="Google Shape;745;g10127684856_3_15"/>
          <p:cNvPicPr preferRelativeResize="0"/>
          <p:nvPr/>
        </p:nvPicPr>
        <p:blipFill rotWithShape="1">
          <a:blip r:embed="rId3">
            <a:alphaModFix/>
          </a:blip>
          <a:srcRect b="42688" l="8115" r="9769" t="15455"/>
          <a:stretch/>
        </p:blipFill>
        <p:spPr>
          <a:xfrm>
            <a:off x="7962609" y="4882272"/>
            <a:ext cx="3501656" cy="579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gIMFKQfMCMtiPTbBWWJLJZQzxG6oqXKNHfz_WfVlt5H5FqkCYVAG6jl4fR8T-3ZPZ0M15L9FSCa0uu4i9nuJwWcDqKsUXGjQahxU9z68IUiMiKlMEBAXxIbXzMb5ShLUPl8FDsc=s0" id="746" name="Google Shape;746;g10127684856_3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6331" y="4855728"/>
            <a:ext cx="2477433" cy="89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g10127684856_3_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9967" y="4809628"/>
            <a:ext cx="1749756" cy="897439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g10127684856_3_15"/>
          <p:cNvSpPr txBox="1"/>
          <p:nvPr>
            <p:ph idx="2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504D"/>
              </a:buClr>
              <a:buSzPts val="13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0127684856_3_47"/>
          <p:cNvSpPr txBox="1"/>
          <p:nvPr>
            <p:ph idx="2" type="body"/>
          </p:nvPr>
        </p:nvSpPr>
        <p:spPr>
          <a:xfrm>
            <a:off x="2452145" y="288925"/>
            <a:ext cx="9324748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Brief just released last week !</a:t>
            </a:r>
            <a:endParaRPr/>
          </a:p>
        </p:txBody>
      </p:sp>
      <p:sp>
        <p:nvSpPr>
          <p:cNvPr id="754" name="Google Shape;754;g10127684856_3_47"/>
          <p:cNvSpPr txBox="1"/>
          <p:nvPr>
            <p:ph idx="3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504D"/>
              </a:buClr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755" name="Google Shape;755;g10127684856_3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783" y="1037832"/>
            <a:ext cx="4173462" cy="570100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6" name="Google Shape;756;g10127684856_3_47"/>
          <p:cNvSpPr/>
          <p:nvPr/>
        </p:nvSpPr>
        <p:spPr>
          <a:xfrm>
            <a:off x="8119352" y="3242003"/>
            <a:ext cx="340183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 online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iddri.org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84eabe5fe_0_26"/>
          <p:cNvSpPr txBox="1"/>
          <p:nvPr/>
        </p:nvSpPr>
        <p:spPr>
          <a:xfrm>
            <a:off x="0" y="6487200"/>
            <a:ext cx="12192000" cy="4155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gf84eabe5fe_0_26"/>
          <p:cNvSpPr/>
          <p:nvPr/>
        </p:nvSpPr>
        <p:spPr>
          <a:xfrm>
            <a:off x="2539682" y="2916455"/>
            <a:ext cx="500400" cy="823200"/>
          </a:xfrm>
          <a:prstGeom prst="chevron">
            <a:avLst>
              <a:gd fmla="val 10800" name="adj"/>
            </a:avLst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f84eabe5fe_0_26"/>
          <p:cNvSpPr txBox="1"/>
          <p:nvPr/>
        </p:nvSpPr>
        <p:spPr>
          <a:xfrm>
            <a:off x="3463025" y="1337450"/>
            <a:ext cx="8729100" cy="36957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95A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f84eabe5fe_0_26"/>
          <p:cNvSpPr txBox="1"/>
          <p:nvPr/>
        </p:nvSpPr>
        <p:spPr>
          <a:xfrm>
            <a:off x="3863625" y="1980800"/>
            <a:ext cx="77871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AutoNum type="arabicPeriod"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Introduction 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AutoNum type="arabicPeriod"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 overview of Decarbonising Freight 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AutoNum type="arabicPeriod"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How California is Supporting the Decarbonisation of Freight transport? 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AutoNum type="arabicPeriod"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Transforming Supply Chains - Insights from Working with Shippers 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AutoNum type="arabicPeriod"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Panel Discussion 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AutoNum type="arabicPeriod"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Closing remarks</a:t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gf84eabe5fe_0_26"/>
          <p:cNvSpPr txBox="1"/>
          <p:nvPr/>
        </p:nvSpPr>
        <p:spPr>
          <a:xfrm>
            <a:off x="365013" y="3004800"/>
            <a:ext cx="205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3600"/>
              <a:buFont typeface="Montserrat"/>
              <a:buNone/>
            </a:pPr>
            <a:r>
              <a:rPr b="0" i="0" lang="en-US" sz="3600" u="none" cap="none" strike="noStrike">
                <a:solidFill>
                  <a:srgbClr val="2980B9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0127684856_3_54"/>
          <p:cNvSpPr txBox="1"/>
          <p:nvPr>
            <p:ph idx="2" type="body"/>
          </p:nvPr>
        </p:nvSpPr>
        <p:spPr>
          <a:xfrm>
            <a:off x="2452145" y="288925"/>
            <a:ext cx="9324748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Key messages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3" name="Google Shape;763;g10127684856_3_54"/>
          <p:cNvSpPr txBox="1"/>
          <p:nvPr>
            <p:ph idx="1" type="body"/>
          </p:nvPr>
        </p:nvSpPr>
        <p:spPr>
          <a:xfrm>
            <a:off x="345233" y="1262645"/>
            <a:ext cx="11431800" cy="55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20"/>
              <a:buFont typeface="Calibri"/>
              <a:buAutoNum type="arabicPeriod"/>
            </a:pPr>
            <a:r>
              <a:rPr b="1" lang="en-US" sz="1800" u="none" strike="noStrike">
                <a:latin typeface="Arial"/>
                <a:ea typeface="Arial"/>
                <a:cs typeface="Arial"/>
                <a:sym typeface="Arial"/>
              </a:rPr>
              <a:t>Carbon neutral freight transport requires strategic actions by companies in support of systemic transitions in industrial systems </a:t>
            </a:r>
            <a:r>
              <a:rPr b="1" i="1" lang="en-US" sz="1800" u="none" strike="noStrike">
                <a:latin typeface="Arial"/>
                <a:ea typeface="Arial"/>
                <a:cs typeface="Arial"/>
                <a:sym typeface="Arial"/>
              </a:rPr>
              <a:t>(setting the demand characteristics)</a:t>
            </a:r>
            <a:r>
              <a:rPr b="1" lang="en-US" sz="1800" u="none" strike="noStrike">
                <a:latin typeface="Arial"/>
                <a:ea typeface="Arial"/>
                <a:cs typeface="Arial"/>
                <a:sym typeface="Arial"/>
              </a:rPr>
              <a:t>. </a:t>
            </a:r>
            <a:endParaRPr b="1" sz="1800"/>
          </a:p>
          <a:p>
            <a:pPr indent="-354330" lvl="0" marL="457200" rtl="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620"/>
              <a:buFont typeface="Calibri"/>
              <a:buNone/>
            </a:pPr>
            <a:r>
              <a:t/>
            </a:r>
            <a:endParaRPr sz="1800"/>
          </a:p>
          <a:p>
            <a:pPr indent="-457200" lvl="0" marL="457200" rtl="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620"/>
              <a:buFont typeface="Calibri"/>
              <a:buAutoNum type="arabicPeriod"/>
            </a:pPr>
            <a:r>
              <a:rPr b="1" lang="en-US" sz="1800" u="none" strike="noStrike">
                <a:latin typeface="Arial"/>
                <a:ea typeface="Arial"/>
                <a:cs typeface="Arial"/>
                <a:sym typeface="Arial"/>
              </a:rPr>
              <a:t>Key business actions in support of carbon neutrality include</a:t>
            </a:r>
            <a:r>
              <a:rPr b="1" lang="en-US" sz="1800"/>
              <a:t>: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B504D"/>
              </a:buClr>
              <a:buSzPts val="1800"/>
              <a:buChar char="o"/>
            </a:pPr>
            <a:r>
              <a:rPr lang="en-US" sz="1800"/>
              <a:t>Revisiting existing industrial processes and business models </a:t>
            </a:r>
            <a:r>
              <a:rPr lang="en-US" sz="1800" u="none" strike="noStrike">
                <a:latin typeface="Arial"/>
                <a:ea typeface="Arial"/>
                <a:cs typeface="Arial"/>
                <a:sym typeface="Arial"/>
              </a:rPr>
              <a:t>to reduce the number of freight movements</a:t>
            </a:r>
            <a:endParaRPr sz="24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B504D"/>
              </a:buClr>
              <a:buSzPts val="1800"/>
              <a:buChar char="o"/>
            </a:pPr>
            <a:r>
              <a:rPr lang="en-US" sz="1800" u="none" strike="noStrike">
                <a:latin typeface="Arial"/>
                <a:ea typeface="Arial"/>
                <a:cs typeface="Arial"/>
                <a:sym typeface="Arial"/>
              </a:rPr>
              <a:t>Revamping geographically industrial facilities and suppliers to reduce the spatially fragmented supply chains</a:t>
            </a:r>
            <a:endParaRPr sz="24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B504D"/>
              </a:buClr>
              <a:buSzPts val="1800"/>
              <a:buChar char="o"/>
            </a:pPr>
            <a:r>
              <a:rPr lang="en-US" sz="1800"/>
              <a:t>Changing logistics organisations and lowering transport service levels </a:t>
            </a:r>
            <a:r>
              <a:rPr lang="en-US" sz="1800" u="none" strike="noStrike">
                <a:latin typeface="Arial"/>
                <a:ea typeface="Arial"/>
                <a:cs typeface="Arial"/>
                <a:sym typeface="Arial"/>
              </a:rPr>
              <a:t>to support the consolidation of flows and facilitate modal shift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1" marL="457200" rtl="0" algn="l">
              <a:spcBef>
                <a:spcPts val="360"/>
              </a:spcBef>
              <a:spcAft>
                <a:spcPts val="0"/>
              </a:spcAft>
              <a:buClr>
                <a:srgbClr val="4B504D"/>
              </a:buClr>
              <a:buSzPts val="1800"/>
              <a:buNone/>
            </a:pPr>
            <a:r>
              <a:t/>
            </a:r>
            <a:endParaRPr b="1" sz="1800"/>
          </a:p>
          <a:p>
            <a:pPr indent="-342900" lvl="0" marL="342900" rtl="0" algn="just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620"/>
              <a:buFont typeface="Calibri"/>
              <a:buAutoNum type="arabicPeriod"/>
            </a:pPr>
            <a:r>
              <a:rPr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The capacity and incentive </a:t>
            </a:r>
            <a:r>
              <a:rPr b="1"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for companies to implement systemic transitions </a:t>
            </a:r>
            <a:r>
              <a:rPr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required by carbon neutrality </a:t>
            </a:r>
            <a:r>
              <a:rPr b="1"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depends on the environment in which they operate</a:t>
            </a:r>
            <a:r>
              <a:rPr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, which is in turn critically </a:t>
            </a:r>
            <a:r>
              <a:rPr b="1"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conditioned by public policy</a:t>
            </a:r>
            <a:r>
              <a:rPr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b="1"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Structured cooperation </a:t>
            </a:r>
            <a:r>
              <a:rPr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between business actors and national and local governments is therefore </a:t>
            </a:r>
            <a:r>
              <a:rPr b="1"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a critical enabler </a:t>
            </a:r>
            <a:r>
              <a:rPr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to accelerate action </a:t>
            </a:r>
            <a:r>
              <a:rPr b="1" lang="en-US" sz="1800" u="none" strike="noStrike">
                <a:latin typeface="Helvetica Neue"/>
                <a:ea typeface="Helvetica Neue"/>
                <a:cs typeface="Helvetica Neue"/>
                <a:sym typeface="Helvetica Neue"/>
              </a:rPr>
              <a:t>towards carbon neutrality.</a:t>
            </a:r>
            <a:endParaRPr b="1" sz="1800" u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620"/>
              <a:buNone/>
            </a:pPr>
            <a:r>
              <a:t/>
            </a:r>
            <a:endParaRPr b="1" sz="1800"/>
          </a:p>
          <a:p>
            <a:pPr indent="0" lvl="0" marL="0" rtl="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62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62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10127684856_3_60"/>
          <p:cNvSpPr txBox="1"/>
          <p:nvPr>
            <p:ph idx="2" type="body"/>
          </p:nvPr>
        </p:nvSpPr>
        <p:spPr>
          <a:xfrm>
            <a:off x="1896533" y="377825"/>
            <a:ext cx="9880362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US" sz="1600"/>
              <a:t>Message 1 - Carbon neutral freight transport requires strategic actions by companies in support of systemic transitions in industrial systems. </a:t>
            </a:r>
            <a:endParaRPr/>
          </a:p>
          <a:p>
            <a:pPr indent="0" lvl="0" marL="0" rtl="0" algn="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b="1" sz="1600"/>
          </a:p>
        </p:txBody>
      </p:sp>
      <p:sp>
        <p:nvSpPr>
          <p:cNvPr id="770" name="Google Shape;770;g10127684856_3_60"/>
          <p:cNvSpPr txBox="1"/>
          <p:nvPr>
            <p:ph idx="1" type="body"/>
          </p:nvPr>
        </p:nvSpPr>
        <p:spPr>
          <a:xfrm>
            <a:off x="2226365" y="4191242"/>
            <a:ext cx="9797429" cy="10198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r>
              <a:rPr b="1" lang="en-US" sz="1400"/>
              <a:t>In order to reach zero emission freight transport : </a:t>
            </a:r>
            <a:r>
              <a:rPr lang="en-US" sz="1400"/>
              <a:t>transforming existing production and consumption systems to reduce goods deliveries, shorten supply chains,  facilitate modal shift and logistics optimization</a:t>
            </a:r>
            <a:endParaRPr/>
          </a:p>
        </p:txBody>
      </p:sp>
      <p:sp>
        <p:nvSpPr>
          <p:cNvPr id="771" name="Google Shape;771;g10127684856_3_60"/>
          <p:cNvSpPr/>
          <p:nvPr/>
        </p:nvSpPr>
        <p:spPr>
          <a:xfrm>
            <a:off x="1026365" y="1392788"/>
            <a:ext cx="1200000" cy="1152000"/>
          </a:xfrm>
          <a:custGeom>
            <a:rect b="b" l="l" r="r" t="t"/>
            <a:pathLst>
              <a:path extrusionOk="0" h="794329" w="1134756">
                <a:moveTo>
                  <a:pt x="1134755" y="0"/>
                </a:moveTo>
                <a:lnTo>
                  <a:pt x="1134755" y="516314"/>
                </a:lnTo>
                <a:lnTo>
                  <a:pt x="567377" y="794329"/>
                </a:lnTo>
                <a:lnTo>
                  <a:pt x="1" y="516314"/>
                </a:lnTo>
                <a:lnTo>
                  <a:pt x="1" y="0"/>
                </a:lnTo>
                <a:lnTo>
                  <a:pt x="567377" y="278016"/>
                </a:lnTo>
                <a:lnTo>
                  <a:pt x="1134755" y="0"/>
                </a:lnTo>
                <a:close/>
              </a:path>
            </a:pathLst>
          </a:custGeom>
          <a:solidFill>
            <a:srgbClr val="E31D30"/>
          </a:solidFill>
          <a:ln cap="flat" cmpd="sng" w="25400">
            <a:solidFill>
              <a:srgbClr val="E31D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1600" lIns="4425" spcFirstLastPara="1" rIns="4425" wrap="square" tIns="401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Helvetica Neue"/>
              <a:buNone/>
            </a:pPr>
            <a:r>
              <a:rPr b="1" i="0" lang="en-US" sz="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REACHING CARBON NEUTRALITY</a:t>
            </a:r>
            <a:endParaRPr/>
          </a:p>
        </p:txBody>
      </p:sp>
      <p:sp>
        <p:nvSpPr>
          <p:cNvPr id="772" name="Google Shape;772;g10127684856_3_60"/>
          <p:cNvSpPr/>
          <p:nvPr/>
        </p:nvSpPr>
        <p:spPr>
          <a:xfrm>
            <a:off x="1024185" y="2717532"/>
            <a:ext cx="1200000" cy="1152000"/>
          </a:xfrm>
          <a:custGeom>
            <a:rect b="b" l="l" r="r" t="t"/>
            <a:pathLst>
              <a:path extrusionOk="0" h="794329" w="1134756">
                <a:moveTo>
                  <a:pt x="1134755" y="0"/>
                </a:moveTo>
                <a:lnTo>
                  <a:pt x="1134755" y="516314"/>
                </a:lnTo>
                <a:lnTo>
                  <a:pt x="567377" y="794329"/>
                </a:lnTo>
                <a:lnTo>
                  <a:pt x="1" y="516314"/>
                </a:lnTo>
                <a:lnTo>
                  <a:pt x="1" y="0"/>
                </a:lnTo>
                <a:lnTo>
                  <a:pt x="567377" y="278016"/>
                </a:lnTo>
                <a:lnTo>
                  <a:pt x="1134755" y="0"/>
                </a:lnTo>
                <a:close/>
              </a:path>
            </a:pathLst>
          </a:custGeom>
          <a:solidFill>
            <a:srgbClr val="E31D30"/>
          </a:solidFill>
          <a:ln cap="flat" cmpd="sng" w="25400">
            <a:solidFill>
              <a:srgbClr val="E31D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1600" lIns="4425" spcFirstLastPara="1" rIns="4425" wrap="square" tIns="401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Helvetica Neue"/>
              <a:buNone/>
            </a:pPr>
            <a:r>
              <a:rPr b="1" i="0" lang="en-US" sz="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REACHING ZERO EMISSION FREIGHT TRANSPORT</a:t>
            </a:r>
            <a:endParaRPr/>
          </a:p>
        </p:txBody>
      </p:sp>
      <p:sp>
        <p:nvSpPr>
          <p:cNvPr id="773" name="Google Shape;773;g10127684856_3_60"/>
          <p:cNvSpPr/>
          <p:nvPr/>
        </p:nvSpPr>
        <p:spPr>
          <a:xfrm>
            <a:off x="1024185" y="4140110"/>
            <a:ext cx="1200000" cy="1152000"/>
          </a:xfrm>
          <a:custGeom>
            <a:rect b="b" l="l" r="r" t="t"/>
            <a:pathLst>
              <a:path extrusionOk="0" h="794329" w="1134756">
                <a:moveTo>
                  <a:pt x="1134755" y="0"/>
                </a:moveTo>
                <a:lnTo>
                  <a:pt x="1134755" y="516314"/>
                </a:lnTo>
                <a:lnTo>
                  <a:pt x="567377" y="794329"/>
                </a:lnTo>
                <a:lnTo>
                  <a:pt x="1" y="516314"/>
                </a:lnTo>
                <a:lnTo>
                  <a:pt x="1" y="0"/>
                </a:lnTo>
                <a:lnTo>
                  <a:pt x="567377" y="278016"/>
                </a:lnTo>
                <a:lnTo>
                  <a:pt x="1134755" y="0"/>
                </a:lnTo>
                <a:close/>
              </a:path>
            </a:pathLst>
          </a:custGeom>
          <a:solidFill>
            <a:srgbClr val="E31D30"/>
          </a:solidFill>
          <a:ln cap="flat" cmpd="sng" w="25400">
            <a:solidFill>
              <a:srgbClr val="E31D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1600" lIns="4425" spcFirstLastPara="1" rIns="4425" wrap="square" tIns="401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SYSTEMIC TRANSFORMATIONS</a:t>
            </a:r>
            <a:endParaRPr/>
          </a:p>
        </p:txBody>
      </p:sp>
      <p:sp>
        <p:nvSpPr>
          <p:cNvPr id="774" name="Google Shape;774;g10127684856_3_60"/>
          <p:cNvSpPr/>
          <p:nvPr/>
        </p:nvSpPr>
        <p:spPr>
          <a:xfrm>
            <a:off x="1026365" y="5381466"/>
            <a:ext cx="1200000" cy="1152000"/>
          </a:xfrm>
          <a:custGeom>
            <a:rect b="b" l="l" r="r" t="t"/>
            <a:pathLst>
              <a:path extrusionOk="0" h="794329" w="1134756">
                <a:moveTo>
                  <a:pt x="1134755" y="0"/>
                </a:moveTo>
                <a:lnTo>
                  <a:pt x="1134755" y="516314"/>
                </a:lnTo>
                <a:lnTo>
                  <a:pt x="567377" y="794329"/>
                </a:lnTo>
                <a:lnTo>
                  <a:pt x="1" y="516314"/>
                </a:lnTo>
                <a:lnTo>
                  <a:pt x="1" y="0"/>
                </a:lnTo>
                <a:lnTo>
                  <a:pt x="567377" y="278016"/>
                </a:lnTo>
                <a:lnTo>
                  <a:pt x="1134755" y="0"/>
                </a:lnTo>
                <a:close/>
              </a:path>
            </a:pathLst>
          </a:custGeom>
          <a:solidFill>
            <a:srgbClr val="E31D30"/>
          </a:solidFill>
          <a:ln cap="flat" cmpd="sng" w="25400">
            <a:solidFill>
              <a:srgbClr val="E31D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1600" lIns="4425" spcFirstLastPara="1" rIns="4425" wrap="square" tIns="401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PRIVATE SECTOR INVOLVEMENT</a:t>
            </a:r>
            <a:endParaRPr/>
          </a:p>
        </p:txBody>
      </p:sp>
      <p:sp>
        <p:nvSpPr>
          <p:cNvPr id="775" name="Google Shape;775;g10127684856_3_60"/>
          <p:cNvSpPr txBox="1"/>
          <p:nvPr/>
        </p:nvSpPr>
        <p:spPr>
          <a:xfrm>
            <a:off x="2226365" y="1559342"/>
            <a:ext cx="965455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Carbon neutrality by mid-century </a:t>
            </a:r>
            <a:r>
              <a:rPr b="0" i="0" lang="en-US" sz="1400" u="none" cap="none" strike="noStrik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→ “deep emission reductions in all sectors”, “unprecedented, rapid and far-reaching systemic transitions” (SPM, IPCC, Special Report 1.5)</a:t>
            </a:r>
            <a:endParaRPr/>
          </a:p>
        </p:txBody>
      </p:sp>
      <p:sp>
        <p:nvSpPr>
          <p:cNvPr id="776" name="Google Shape;776;g10127684856_3_60"/>
          <p:cNvSpPr txBox="1"/>
          <p:nvPr/>
        </p:nvSpPr>
        <p:spPr>
          <a:xfrm>
            <a:off x="2179288" y="2868594"/>
            <a:ext cx="979742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Freight sector = </a:t>
            </a:r>
            <a:r>
              <a:rPr b="0" i="0" lang="en-US" sz="1400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10% of all energy-related emissions and growing continuously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 existing strategies consider only “supply-side mitigation options”; technological innovations not sufficient to decarbonize: larger spectrum of mitigation options required </a:t>
            </a:r>
            <a:endParaRPr b="0" i="0" sz="1400" u="none" cap="none" strike="noStrike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7" name="Google Shape;777;g10127684856_3_60"/>
          <p:cNvSpPr txBox="1"/>
          <p:nvPr/>
        </p:nvSpPr>
        <p:spPr>
          <a:xfrm>
            <a:off x="2226365" y="5544470"/>
            <a:ext cx="9813653" cy="988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</a:pPr>
            <a:r>
              <a:rPr b="1" i="0" lang="en-US" sz="14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Companies, especially shippers, are emerging as key actors to decarbonize freight: </a:t>
            </a:r>
            <a:r>
              <a:rPr b="0" i="0" lang="en-US" sz="14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net-zero</a:t>
            </a:r>
            <a:r>
              <a:rPr b="1" i="0" lang="en-US" sz="14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4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corporate commitments increased including scope 3; hold key levers: freight characteristics, supply chain organisations and demanded transport service levels</a:t>
            </a:r>
            <a:endParaRPr b="0" i="0" sz="1400" u="none" cap="none" strike="noStrike">
              <a:solidFill>
                <a:srgbClr val="4B50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</a:pPr>
            <a:r>
              <a:rPr b="1" i="0" lang="en-US" sz="14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4B50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8" name="Google Shape;778;g10127684856_3_60"/>
          <p:cNvSpPr txBox="1"/>
          <p:nvPr/>
        </p:nvSpPr>
        <p:spPr>
          <a:xfrm>
            <a:off x="5405479" y="966669"/>
            <a:ext cx="286246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reasoning</a:t>
            </a:r>
            <a:endParaRPr b="1" sz="20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10127684856_3_74"/>
          <p:cNvSpPr txBox="1"/>
          <p:nvPr>
            <p:ph idx="2" type="body"/>
          </p:nvPr>
        </p:nvSpPr>
        <p:spPr>
          <a:xfrm>
            <a:off x="1896533" y="212725"/>
            <a:ext cx="9880362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US" sz="1600"/>
              <a:t>Message 2 - From first conversations with companies, three key business actions in support of carbon neutrality have emerged </a:t>
            </a:r>
            <a:endParaRPr/>
          </a:p>
        </p:txBody>
      </p:sp>
      <p:sp>
        <p:nvSpPr>
          <p:cNvPr id="785" name="Google Shape;785;g10127684856_3_74"/>
          <p:cNvSpPr txBox="1"/>
          <p:nvPr>
            <p:ph idx="3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504D"/>
              </a:buClr>
              <a:buSzPts val="1300"/>
              <a:buNone/>
            </a:pPr>
            <a:r>
              <a:t/>
            </a:r>
            <a:endParaRPr/>
          </a:p>
        </p:txBody>
      </p:sp>
      <p:graphicFrame>
        <p:nvGraphicFramePr>
          <p:cNvPr id="786" name="Google Shape;786;g10127684856_3_74"/>
          <p:cNvGraphicFramePr/>
          <p:nvPr/>
        </p:nvGraphicFramePr>
        <p:xfrm>
          <a:off x="335997" y="14704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{61CC141F-EF91-4FA1-8921-8B5703DF5CEF}</a:tableStyleId>
              </a:tblPr>
              <a:tblGrid>
                <a:gridCol w="5760000"/>
                <a:gridCol w="5760000"/>
              </a:tblGrid>
              <a:tr h="6255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Integrating environmental &amp; climate impact and reaching carbon neutrality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62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MOVING AWAY FROM </a:t>
                      </a: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business strategies which contributed to overconsumption of raw materials </a:t>
                      </a:r>
                      <a:endParaRPr b="0" sz="14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 </a:t>
                      </a: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an industrial system with less material consumption and low-impact products &amp; services</a:t>
                      </a:r>
                      <a:endParaRPr b="0" sz="14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87" name="Google Shape;787;g10127684856_3_74"/>
          <p:cNvGraphicFramePr/>
          <p:nvPr/>
        </p:nvGraphicFramePr>
        <p:xfrm>
          <a:off x="335999" y="307341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{61CC141F-EF91-4FA1-8921-8B5703DF5CEF}</a:tableStyleId>
              </a:tblPr>
              <a:tblGrid>
                <a:gridCol w="2752025"/>
                <a:gridCol w="8767950"/>
              </a:tblGrid>
              <a:tr h="99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Role of companies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Completely overhauling business models, design and manufacturing process of products or service and packaging (smaller and lighter; reusable, recyclable and repairable; bio-sourced; new services…)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88" name="Google Shape;788;g10127684856_3_74"/>
          <p:cNvGraphicFramePr/>
          <p:nvPr/>
        </p:nvGraphicFramePr>
        <p:xfrm>
          <a:off x="335999" y="437472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{61CC141F-EF91-4FA1-8921-8B5703DF5CEF}</a:tableStyleId>
              </a:tblPr>
              <a:tblGrid>
                <a:gridCol w="2704725"/>
                <a:gridCol w="8771100"/>
              </a:tblGrid>
              <a:tr h="1642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Systemic effects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General effects: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Reduction of energy &amp; materials needed during production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Reduction of the number of products, packaging manufactured in the medium to long term as lifespan increases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r>
                        <a:t/>
                      </a:r>
                      <a:endParaRPr b="0" sz="14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Transport related effects: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This will reduce the need for deliveries and related energy consumption, emissions and costs. 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89" name="Google Shape;789;g10127684856_3_74"/>
          <p:cNvSpPr txBox="1"/>
          <p:nvPr/>
        </p:nvSpPr>
        <p:spPr>
          <a:xfrm>
            <a:off x="380169" y="949795"/>
            <a:ext cx="1143166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0638" marR="0" rtl="0" algn="l">
              <a:spcBef>
                <a:spcPts val="0"/>
              </a:spcBef>
              <a:spcAft>
                <a:spcPts val="0"/>
              </a:spcAft>
              <a:buClr>
                <a:srgbClr val="4B504D"/>
              </a:buClr>
              <a:buSzPts val="1800"/>
              <a:buFont typeface="Courier New"/>
              <a:buNone/>
            </a:pPr>
            <a:r>
              <a:rPr b="1" i="0" lang="en-US" sz="18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Revisiting existing industrial processes and business models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0127684856_3_84"/>
          <p:cNvSpPr txBox="1"/>
          <p:nvPr>
            <p:ph idx="2" type="body"/>
          </p:nvPr>
        </p:nvSpPr>
        <p:spPr>
          <a:xfrm>
            <a:off x="1896533" y="212725"/>
            <a:ext cx="9880362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US" sz="1600"/>
              <a:t>Message 2 - From first conversations with companies, three key business actions in support of carbon neutrality have emerged </a:t>
            </a:r>
            <a:endParaRPr/>
          </a:p>
        </p:txBody>
      </p:sp>
      <p:sp>
        <p:nvSpPr>
          <p:cNvPr id="796" name="Google Shape;796;g10127684856_3_84"/>
          <p:cNvSpPr txBox="1"/>
          <p:nvPr>
            <p:ph idx="3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504D"/>
              </a:buClr>
              <a:buSzPts val="1300"/>
              <a:buNone/>
            </a:pPr>
            <a:r>
              <a:t/>
            </a:r>
            <a:endParaRPr/>
          </a:p>
        </p:txBody>
      </p:sp>
      <p:graphicFrame>
        <p:nvGraphicFramePr>
          <p:cNvPr id="797" name="Google Shape;797;g10127684856_3_84"/>
          <p:cNvGraphicFramePr/>
          <p:nvPr/>
        </p:nvGraphicFramePr>
        <p:xfrm>
          <a:off x="335997" y="14704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{61CC141F-EF91-4FA1-8921-8B5703DF5CEF}</a:tableStyleId>
              </a:tblPr>
              <a:tblGrid>
                <a:gridCol w="5760000"/>
                <a:gridCol w="5760000"/>
              </a:tblGrid>
              <a:tr h="6255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Integrating environmental &amp; climate impact and reaching carbon neutrality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62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MOVING AWAY FROM </a:t>
                      </a: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long and scattered supply chains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</a:t>
                      </a: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more resilient, socially-responsible and less fragmented supply chains organized around local and regional production-consumption hubs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98" name="Google Shape;798;g10127684856_3_84"/>
          <p:cNvGraphicFramePr/>
          <p:nvPr/>
        </p:nvGraphicFramePr>
        <p:xfrm>
          <a:off x="335999" y="3188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{61CC141F-EF91-4FA1-8921-8B5703DF5CEF}</a:tableStyleId>
              </a:tblPr>
              <a:tblGrid>
                <a:gridCol w="2752025"/>
                <a:gridCol w="8767950"/>
              </a:tblGrid>
              <a:tr h="824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Role of companies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Moving processes’ steps depending on market locations; sourcing materials closer to processing sites (-&gt; link with 1); …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99" name="Google Shape;799;g10127684856_3_84"/>
          <p:cNvGraphicFramePr/>
          <p:nvPr/>
        </p:nvGraphicFramePr>
        <p:xfrm>
          <a:off x="335999" y="437472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{61CC141F-EF91-4FA1-8921-8B5703DF5CEF}</a:tableStyleId>
              </a:tblPr>
              <a:tblGrid>
                <a:gridCol w="2704725"/>
                <a:gridCol w="8771100"/>
              </a:tblGrid>
              <a:tr h="1642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Systemic effects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General effects: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Supply chain resilience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Benefit for regional economies 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Better acceptability to customers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sz="14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Transport-related effects: 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Reduce the amount of kilometers travelled by goods and related freight traffic.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Reduce the dependency on maritime or aviation transport, facilitate use of terrestrial modes and their electrification</a:t>
                      </a:r>
                      <a:endParaRPr b="0" sz="14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00" name="Google Shape;800;g10127684856_3_84"/>
          <p:cNvSpPr txBox="1"/>
          <p:nvPr/>
        </p:nvSpPr>
        <p:spPr>
          <a:xfrm>
            <a:off x="380169" y="949795"/>
            <a:ext cx="1143166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0638" marR="0" rtl="0" algn="l">
              <a:spcBef>
                <a:spcPts val="0"/>
              </a:spcBef>
              <a:spcAft>
                <a:spcPts val="0"/>
              </a:spcAft>
              <a:buClr>
                <a:srgbClr val="4B504D"/>
              </a:buClr>
              <a:buSzPts val="1800"/>
              <a:buFont typeface="Courier New"/>
              <a:buNone/>
            </a:pPr>
            <a:r>
              <a:rPr b="1" i="0" lang="en-US" sz="18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Revamping geographically industrial facilities and suppliers</a:t>
            </a:r>
            <a:endParaRPr b="1" i="0" sz="1800" u="none" cap="none" strike="noStrike">
              <a:solidFill>
                <a:srgbClr val="4B50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0127684856_3_94"/>
          <p:cNvSpPr txBox="1"/>
          <p:nvPr>
            <p:ph idx="2" type="body"/>
          </p:nvPr>
        </p:nvSpPr>
        <p:spPr>
          <a:xfrm>
            <a:off x="1896533" y="212725"/>
            <a:ext cx="9880362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US" sz="1600"/>
              <a:t>Message 2 - From first conversations with companies, three key business actions in support of carbon neutrality have emerged </a:t>
            </a:r>
            <a:endParaRPr/>
          </a:p>
        </p:txBody>
      </p:sp>
      <p:sp>
        <p:nvSpPr>
          <p:cNvPr id="807" name="Google Shape;807;g10127684856_3_94"/>
          <p:cNvSpPr txBox="1"/>
          <p:nvPr>
            <p:ph idx="3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504D"/>
              </a:buClr>
              <a:buSzPts val="1300"/>
              <a:buNone/>
            </a:pPr>
            <a:r>
              <a:t/>
            </a:r>
            <a:endParaRPr/>
          </a:p>
        </p:txBody>
      </p:sp>
      <p:graphicFrame>
        <p:nvGraphicFramePr>
          <p:cNvPr id="808" name="Google Shape;808;g10127684856_3_94"/>
          <p:cNvGraphicFramePr/>
          <p:nvPr/>
        </p:nvGraphicFramePr>
        <p:xfrm>
          <a:off x="256895" y="17966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{61CC141F-EF91-4FA1-8921-8B5703DF5CEF}</a:tableStyleId>
              </a:tblPr>
              <a:tblGrid>
                <a:gridCol w="5760000"/>
                <a:gridCol w="5760000"/>
              </a:tblGrid>
              <a:tr h="6255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Integrating environmental &amp; climate impact and reaching carbon neutrality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62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MOVING AWAY FROM </a:t>
                      </a: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“just-in-time” logistics organisations (reducing stocks and costs, but increasing service level constraints and energy use)</a:t>
                      </a:r>
                      <a:endParaRPr b="0" sz="14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</a:t>
                      </a: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a less flexible and slower transport services (other logistics organisations where all energy efficiency measures are included)</a:t>
                      </a:r>
                      <a:endParaRPr b="0" sz="14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809" name="Google Shape;809;g10127684856_3_94"/>
          <p:cNvGraphicFramePr/>
          <p:nvPr/>
        </p:nvGraphicFramePr>
        <p:xfrm>
          <a:off x="291829" y="345895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{61CC141F-EF91-4FA1-8921-8B5703DF5CEF}</a:tableStyleId>
              </a:tblPr>
              <a:tblGrid>
                <a:gridCol w="2752025"/>
                <a:gridCol w="8767950"/>
              </a:tblGrid>
              <a:tr h="650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Role of companies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Revising the stock management strategy and product availability (expanding stock, losing a bit in flexibility, changing warehouses’ positions; revising relationships with customers (slowing down; less deliveries); …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810" name="Google Shape;810;g10127684856_3_94"/>
          <p:cNvGraphicFramePr/>
          <p:nvPr/>
        </p:nvGraphicFramePr>
        <p:xfrm>
          <a:off x="335999" y="474427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{61CC141F-EF91-4FA1-8921-8B5703DF5CEF}</a:tableStyleId>
              </a:tblPr>
              <a:tblGrid>
                <a:gridCol w="2704725"/>
                <a:gridCol w="8771100"/>
              </a:tblGrid>
              <a:tr h="1471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Systemic effects</a:t>
                      </a:r>
                      <a:endParaRPr/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General effects: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Facilitate collaboration among players and consolidation of flows</a:t>
                      </a:r>
                      <a:endParaRPr/>
                    </a:p>
                    <a:p>
                      <a:pPr indent="889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r>
                        <a:t/>
                      </a:r>
                      <a:endParaRPr b="0" sz="14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Transport-related effects: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Logistics and transport service providers could therefore offer new options to decarbonise freight transport (modal shift, vehicle capacity optimization)</a:t>
                      </a:r>
                      <a:endParaRPr b="0" sz="1400" u="none" cap="none" strike="noStrik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121925" marL="12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11" name="Google Shape;811;g10127684856_3_94"/>
          <p:cNvSpPr txBox="1"/>
          <p:nvPr/>
        </p:nvSpPr>
        <p:spPr>
          <a:xfrm>
            <a:off x="450241" y="1128625"/>
            <a:ext cx="1143166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0638" marR="0" rtl="0" algn="l">
              <a:spcBef>
                <a:spcPts val="0"/>
              </a:spcBef>
              <a:spcAft>
                <a:spcPts val="0"/>
              </a:spcAft>
              <a:buClr>
                <a:srgbClr val="4B504D"/>
              </a:buClr>
              <a:buSzPts val="1800"/>
              <a:buFont typeface="Courier New"/>
              <a:buNone/>
            </a:pPr>
            <a:r>
              <a:rPr b="1" i="0" lang="en-US" sz="1800" u="none" cap="none" strike="noStrike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Changing logistics organisations and lowering transport service levels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0127684856_3_104"/>
          <p:cNvSpPr txBox="1"/>
          <p:nvPr>
            <p:ph idx="1" type="body"/>
          </p:nvPr>
        </p:nvSpPr>
        <p:spPr>
          <a:xfrm>
            <a:off x="760345" y="3429004"/>
            <a:ext cx="11431660" cy="4947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sz="1400"/>
          </a:p>
          <a:p>
            <a:pPr indent="-205740" lvl="0" marL="285750" rtl="0" algn="l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sz="1400"/>
          </a:p>
        </p:txBody>
      </p:sp>
      <p:sp>
        <p:nvSpPr>
          <p:cNvPr id="818" name="Google Shape;818;g10127684856_3_104"/>
          <p:cNvSpPr txBox="1"/>
          <p:nvPr>
            <p:ph idx="3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504D"/>
              </a:buClr>
              <a:buSzPts val="1300"/>
              <a:buNone/>
            </a:pPr>
            <a:r>
              <a:t/>
            </a:r>
            <a:endParaRPr/>
          </a:p>
        </p:txBody>
      </p:sp>
      <p:sp>
        <p:nvSpPr>
          <p:cNvPr id="819" name="Google Shape;819;g10127684856_3_104"/>
          <p:cNvSpPr txBox="1"/>
          <p:nvPr>
            <p:ph idx="2" type="body"/>
          </p:nvPr>
        </p:nvSpPr>
        <p:spPr>
          <a:xfrm>
            <a:off x="1749812" y="335998"/>
            <a:ext cx="10235961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3 -  Structured cooperation is essential 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b="1" sz="1400"/>
          </a:p>
        </p:txBody>
      </p:sp>
      <p:sp>
        <p:nvSpPr>
          <p:cNvPr id="820" name="Google Shape;820;g10127684856_3_104"/>
          <p:cNvSpPr txBox="1"/>
          <p:nvPr/>
        </p:nvSpPr>
        <p:spPr>
          <a:xfrm>
            <a:off x="585391" y="1166846"/>
            <a:ext cx="11400383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Companies will contribute to the global efforts towards carbon neutrality </a:t>
            </a:r>
            <a:r>
              <a:rPr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need to get prepared for the transformations of our economies and clarify what it will imply.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But, companies cannot do it alone : they are embedded </a:t>
            </a:r>
            <a:r>
              <a:rPr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market rules and specific economic, social, geographical and political national contexts. 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Companies</a:t>
            </a:r>
            <a:r>
              <a:rPr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can play a major role in the </a:t>
            </a: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identification of barriers and solutions</a:t>
            </a:r>
            <a:r>
              <a:rPr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implement these systemic transformations required by carbon neutrality.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841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inputs for structured dialogues with</a:t>
            </a:r>
            <a:r>
              <a:rPr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both national &amp; local governments to advance on the design of coherent and cost effective strategy 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Developing transport conversations in the perspective of the UNFCCC Global Stocktake </a:t>
            </a:r>
            <a:r>
              <a:rPr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a practical approach to identify priority areas of cooperation and levers of change for more ambitious targets and actions !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0127684856_3_112"/>
          <p:cNvSpPr txBox="1"/>
          <p:nvPr>
            <p:ph idx="1" type="body"/>
          </p:nvPr>
        </p:nvSpPr>
        <p:spPr>
          <a:xfrm>
            <a:off x="380168" y="3793126"/>
            <a:ext cx="11431660" cy="106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1" lang="en-US" sz="1600">
                <a:solidFill>
                  <a:srgbClr val="FF0000"/>
                </a:solidFill>
              </a:rPr>
              <a:t>Please get in touch with us for more information on the community ! </a:t>
            </a:r>
            <a:endParaRPr/>
          </a:p>
          <a:p>
            <a:pPr indent="0" lvl="0" marL="0" rtl="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440"/>
              <a:buNone/>
            </a:pPr>
            <a:r>
              <a:rPr lang="en-US" sz="1600" u="sng">
                <a:solidFill>
                  <a:schemeClr val="hlink"/>
                </a:solidFill>
                <a:hlinkClick r:id="rId3"/>
              </a:rPr>
              <a:t>yann.briand@iddri.org</a:t>
            </a:r>
            <a:r>
              <a:rPr lang="en-US" sz="1600">
                <a:solidFill>
                  <a:srgbClr val="FF0000"/>
                </a:solidFill>
              </a:rPr>
              <a:t>; 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lauren.harryvillain@iddri.org</a:t>
            </a:r>
            <a:endParaRPr sz="16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440"/>
              <a:buNone/>
            </a:pPr>
            <a:r>
              <a:rPr lang="en-US" sz="1600" u="sng">
                <a:solidFill>
                  <a:schemeClr val="hlink"/>
                </a:solidFill>
                <a:hlinkClick r:id="rId5"/>
              </a:rPr>
              <a:t>mark.major@slocatpartnership.org</a:t>
            </a:r>
            <a:r>
              <a:rPr lang="en-US" sz="1600">
                <a:solidFill>
                  <a:srgbClr val="FF0000"/>
                </a:solidFill>
              </a:rPr>
              <a:t>; liza.castillo@slocatpartnership.org</a:t>
            </a:r>
            <a:endParaRPr sz="16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sz="1600">
              <a:solidFill>
                <a:srgbClr val="FF0000"/>
              </a:solidFill>
            </a:endParaRPr>
          </a:p>
        </p:txBody>
      </p:sp>
      <p:sp>
        <p:nvSpPr>
          <p:cNvPr id="826" name="Google Shape;826;g10127684856_3_112"/>
          <p:cNvSpPr txBox="1"/>
          <p:nvPr>
            <p:ph idx="2" type="body"/>
          </p:nvPr>
        </p:nvSpPr>
        <p:spPr>
          <a:xfrm>
            <a:off x="2452145" y="288925"/>
            <a:ext cx="9324748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take this discussion forward?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827" name="Google Shape;827;g10127684856_3_112"/>
          <p:cNvSpPr txBox="1"/>
          <p:nvPr>
            <p:ph idx="3" type="body"/>
          </p:nvPr>
        </p:nvSpPr>
        <p:spPr>
          <a:xfrm>
            <a:off x="450241" y="6413786"/>
            <a:ext cx="3242733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504D"/>
              </a:buClr>
              <a:buSzPts val="1300"/>
              <a:buNone/>
            </a:pPr>
            <a:r>
              <a:t/>
            </a:r>
            <a:endParaRPr/>
          </a:p>
        </p:txBody>
      </p:sp>
      <p:sp>
        <p:nvSpPr>
          <p:cNvPr id="828" name="Google Shape;828;g10127684856_3_112"/>
          <p:cNvSpPr txBox="1"/>
          <p:nvPr/>
        </p:nvSpPr>
        <p:spPr>
          <a:xfrm>
            <a:off x="197936" y="5081096"/>
            <a:ext cx="11796128" cy="1641174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Movin’On Community of Interest on how the business community can support</a:t>
            </a:r>
            <a:r>
              <a:rPr b="0" i="0" lang="en-US" sz="1600" u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freight transport decarbonization in the perspective of the UNFCCC Global Stocktake and the revision of Nationally Determined Contributions (NDCs) by 2025 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ovin'On Summit by Michelin : 3rd edition [4-6 June 2019] | CODATU: Agir  pour une mobilité soutenable dans les villes en développement" id="829" name="Google Shape;829;g10127684856_3_112"/>
          <p:cNvPicPr preferRelativeResize="0"/>
          <p:nvPr/>
        </p:nvPicPr>
        <p:blipFill rotWithShape="1">
          <a:blip r:embed="rId6">
            <a:alphaModFix/>
          </a:blip>
          <a:srcRect b="42688" l="8115" r="9769" t="15455"/>
          <a:stretch/>
        </p:blipFill>
        <p:spPr>
          <a:xfrm>
            <a:off x="8267712" y="6030192"/>
            <a:ext cx="2748192" cy="4547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gIMFKQfMCMtiPTbBWWJLJZQzxG6oqXKNHfz_WfVlt5H5FqkCYVAG6jl4fR8T-3ZPZ0M15L9FSCa0uu4i9nuJwWcDqKsUXGjQahxU9z68IUiMiKlMEBAXxIbXzMb5ShLUPl8FDsc=s0" id="830" name="Google Shape;830;g10127684856_3_1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73468" y="5976542"/>
            <a:ext cx="1892411" cy="68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10127684856_3_1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23548" y="5976542"/>
            <a:ext cx="1310987" cy="672397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g10127684856_3_112"/>
          <p:cNvSpPr txBox="1"/>
          <p:nvPr/>
        </p:nvSpPr>
        <p:spPr>
          <a:xfrm>
            <a:off x="380169" y="1092914"/>
            <a:ext cx="11431660" cy="26623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steps: </a:t>
            </a:r>
            <a:endParaRPr/>
          </a:p>
          <a:p>
            <a:pPr indent="-251459" lvl="0" marL="342900" marR="0" rtl="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None/>
            </a:pPr>
            <a:r>
              <a:t/>
            </a:r>
            <a:endParaRPr sz="1600">
              <a:solidFill>
                <a:srgbClr val="4B50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AutoNum type="arabicPeriod"/>
            </a:pPr>
            <a:r>
              <a:rPr lang="en-US" sz="1600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Analyse the required business transformations, motivations, consequences and conditions of feasibility to reach zero emission freight transport and carbon neutrality; </a:t>
            </a:r>
            <a:endParaRPr/>
          </a:p>
          <a:p>
            <a:pPr indent="-251459" lvl="0" marL="342900" marR="0" rtl="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None/>
            </a:pPr>
            <a:r>
              <a:t/>
            </a:r>
            <a:endParaRPr sz="1600">
              <a:solidFill>
                <a:srgbClr val="4B50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AutoNum type="arabicPeriod"/>
            </a:pPr>
            <a:r>
              <a:rPr lang="en-US" sz="1600">
                <a:solidFill>
                  <a:srgbClr val="4B50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Establish sectoral conversations with policy makers and other stakeholders around these analyses to develop concrete cooperation and coordination of actions;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g10043af3565_0_29"/>
          <p:cNvPicPr preferRelativeResize="0"/>
          <p:nvPr/>
        </p:nvPicPr>
        <p:blipFill rotWithShape="1">
          <a:blip r:embed="rId3">
            <a:alphaModFix/>
          </a:blip>
          <a:srcRect b="29509" l="6293" r="13635" t="8509"/>
          <a:stretch/>
        </p:blipFill>
        <p:spPr>
          <a:xfrm>
            <a:off x="9396775" y="2649550"/>
            <a:ext cx="1623949" cy="147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g10043af3565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0273" y="2574525"/>
            <a:ext cx="1623949" cy="176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g10043af3565_0_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400" y="2474950"/>
            <a:ext cx="1623950" cy="16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g10043af3565_0_29"/>
          <p:cNvSpPr txBox="1"/>
          <p:nvPr/>
        </p:nvSpPr>
        <p:spPr>
          <a:xfrm>
            <a:off x="-5100" y="399350"/>
            <a:ext cx="12202200" cy="12477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Panel Discussion </a:t>
            </a:r>
            <a:endParaRPr b="1" i="0" sz="25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1" name="Google Shape;841;g10043af3565_0_29"/>
          <p:cNvSpPr txBox="1"/>
          <p:nvPr/>
        </p:nvSpPr>
        <p:spPr>
          <a:xfrm>
            <a:off x="0" y="6487200"/>
            <a:ext cx="12192000" cy="4155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2" name="Google Shape;842;g10043af3565_0_29"/>
          <p:cNvSpPr txBox="1"/>
          <p:nvPr/>
        </p:nvSpPr>
        <p:spPr>
          <a:xfrm>
            <a:off x="1092800" y="4597338"/>
            <a:ext cx="30984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980B9"/>
                </a:solidFill>
                <a:latin typeface="Montserrat"/>
                <a:ea typeface="Montserrat"/>
                <a:cs typeface="Montserrat"/>
                <a:sym typeface="Montserrat"/>
              </a:rPr>
              <a:t>Frédéric Delorme</a:t>
            </a:r>
            <a:endParaRPr>
              <a:solidFill>
                <a:srgbClr val="2980B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President of Rail Logistics Europe at SNCF, member of 4F - French Rail Freight of the Future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980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3" name="Google Shape;843;g10043af3565_0_29"/>
          <p:cNvSpPr/>
          <p:nvPr/>
        </p:nvSpPr>
        <p:spPr>
          <a:xfrm>
            <a:off x="1418675" y="2145524"/>
            <a:ext cx="2305640" cy="2244668"/>
          </a:xfrm>
          <a:custGeom>
            <a:rect b="b" l="l" r="r" t="t"/>
            <a:pathLst>
              <a:path extrusionOk="0" h="903287" w="903287">
                <a:moveTo>
                  <a:pt x="0" y="451644"/>
                </a:moveTo>
                <a:cubicBezTo>
                  <a:pt x="0" y="202208"/>
                  <a:pt x="202208" y="0"/>
                  <a:pt x="451644" y="0"/>
                </a:cubicBezTo>
                <a:cubicBezTo>
                  <a:pt x="701080" y="0"/>
                  <a:pt x="903288" y="202208"/>
                  <a:pt x="903288" y="451644"/>
                </a:cubicBezTo>
                <a:cubicBezTo>
                  <a:pt x="903288" y="701080"/>
                  <a:pt x="701080" y="903288"/>
                  <a:pt x="451644" y="903288"/>
                </a:cubicBezTo>
                <a:cubicBezTo>
                  <a:pt x="202208" y="903288"/>
                  <a:pt x="0" y="701080"/>
                  <a:pt x="0" y="451644"/>
                </a:cubicBezTo>
                <a:close/>
                <a:moveTo>
                  <a:pt x="172157" y="451644"/>
                </a:moveTo>
                <a:cubicBezTo>
                  <a:pt x="172157" y="606000"/>
                  <a:pt x="297287" y="731130"/>
                  <a:pt x="451643" y="731130"/>
                </a:cubicBezTo>
                <a:cubicBezTo>
                  <a:pt x="605999" y="731130"/>
                  <a:pt x="731129" y="606000"/>
                  <a:pt x="731129" y="451644"/>
                </a:cubicBezTo>
                <a:cubicBezTo>
                  <a:pt x="731129" y="297288"/>
                  <a:pt x="605999" y="172158"/>
                  <a:pt x="451643" y="172158"/>
                </a:cubicBezTo>
                <a:cubicBezTo>
                  <a:pt x="297287" y="172158"/>
                  <a:pt x="172157" y="297288"/>
                  <a:pt x="172157" y="451644"/>
                </a:cubicBezTo>
                <a:close/>
              </a:path>
            </a:pathLst>
          </a:cu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95A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g10043af3565_0_29"/>
          <p:cNvSpPr txBox="1"/>
          <p:nvPr/>
        </p:nvSpPr>
        <p:spPr>
          <a:xfrm>
            <a:off x="5174425" y="4409750"/>
            <a:ext cx="3000000" cy="1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980B9"/>
                </a:solidFill>
                <a:latin typeface="Montserrat"/>
                <a:ea typeface="Montserrat"/>
                <a:cs typeface="Montserrat"/>
                <a:sym typeface="Montserrat"/>
              </a:rPr>
              <a:t>Nicolas Beaumont</a:t>
            </a:r>
            <a:endParaRPr>
              <a:solidFill>
                <a:srgbClr val="2980B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Senior VP Sustainable Development and Mobility,</a:t>
            </a: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Michelin</a:t>
            </a:r>
            <a:endParaRPr b="1" sz="1700">
              <a:solidFill>
                <a:srgbClr val="2980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5" name="Google Shape;845;g10043af3565_0_29"/>
          <p:cNvSpPr/>
          <p:nvPr/>
        </p:nvSpPr>
        <p:spPr>
          <a:xfrm>
            <a:off x="5500300" y="2262737"/>
            <a:ext cx="2305640" cy="2244668"/>
          </a:xfrm>
          <a:custGeom>
            <a:rect b="b" l="l" r="r" t="t"/>
            <a:pathLst>
              <a:path extrusionOk="0" h="903287" w="903287">
                <a:moveTo>
                  <a:pt x="0" y="451644"/>
                </a:moveTo>
                <a:cubicBezTo>
                  <a:pt x="0" y="202208"/>
                  <a:pt x="202208" y="0"/>
                  <a:pt x="451644" y="0"/>
                </a:cubicBezTo>
                <a:cubicBezTo>
                  <a:pt x="701080" y="0"/>
                  <a:pt x="903288" y="202208"/>
                  <a:pt x="903288" y="451644"/>
                </a:cubicBezTo>
                <a:cubicBezTo>
                  <a:pt x="903288" y="701080"/>
                  <a:pt x="701080" y="903288"/>
                  <a:pt x="451644" y="903288"/>
                </a:cubicBezTo>
                <a:cubicBezTo>
                  <a:pt x="202208" y="903288"/>
                  <a:pt x="0" y="701080"/>
                  <a:pt x="0" y="451644"/>
                </a:cubicBezTo>
                <a:close/>
                <a:moveTo>
                  <a:pt x="172157" y="451644"/>
                </a:moveTo>
                <a:cubicBezTo>
                  <a:pt x="172157" y="606000"/>
                  <a:pt x="297287" y="731130"/>
                  <a:pt x="451643" y="731130"/>
                </a:cubicBezTo>
                <a:cubicBezTo>
                  <a:pt x="605999" y="731130"/>
                  <a:pt x="731129" y="606000"/>
                  <a:pt x="731129" y="451644"/>
                </a:cubicBezTo>
                <a:cubicBezTo>
                  <a:pt x="731129" y="297288"/>
                  <a:pt x="605999" y="172158"/>
                  <a:pt x="451643" y="172158"/>
                </a:cubicBezTo>
                <a:cubicBezTo>
                  <a:pt x="297287" y="172158"/>
                  <a:pt x="172157" y="297288"/>
                  <a:pt x="172157" y="451644"/>
                </a:cubicBezTo>
                <a:close/>
              </a:path>
            </a:pathLst>
          </a:cu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95A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g10043af3565_0_29"/>
          <p:cNvSpPr txBox="1"/>
          <p:nvPr/>
        </p:nvSpPr>
        <p:spPr>
          <a:xfrm>
            <a:off x="8730050" y="4417200"/>
            <a:ext cx="3098400" cy="1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980B9"/>
                </a:solidFill>
                <a:latin typeface="Montserrat"/>
                <a:ea typeface="Montserrat"/>
                <a:cs typeface="Montserrat"/>
                <a:sym typeface="Montserrat"/>
              </a:rPr>
              <a:t>Elisabeth Munck Af Rosenschöld</a:t>
            </a:r>
            <a:endParaRPr b="1">
              <a:solidFill>
                <a:srgbClr val="2980B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Leading Sustainability in IKEA Supply Chain Operations</a:t>
            </a:r>
            <a:endParaRPr b="1" sz="1700">
              <a:solidFill>
                <a:srgbClr val="2980B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7" name="Google Shape;847;g10043af3565_0_29"/>
          <p:cNvSpPr/>
          <p:nvPr/>
        </p:nvSpPr>
        <p:spPr>
          <a:xfrm>
            <a:off x="9055925" y="2270174"/>
            <a:ext cx="2305640" cy="2244668"/>
          </a:xfrm>
          <a:custGeom>
            <a:rect b="b" l="l" r="r" t="t"/>
            <a:pathLst>
              <a:path extrusionOk="0" h="903287" w="903287">
                <a:moveTo>
                  <a:pt x="0" y="451644"/>
                </a:moveTo>
                <a:cubicBezTo>
                  <a:pt x="0" y="202208"/>
                  <a:pt x="202208" y="0"/>
                  <a:pt x="451644" y="0"/>
                </a:cubicBezTo>
                <a:cubicBezTo>
                  <a:pt x="701080" y="0"/>
                  <a:pt x="903288" y="202208"/>
                  <a:pt x="903288" y="451644"/>
                </a:cubicBezTo>
                <a:cubicBezTo>
                  <a:pt x="903288" y="701080"/>
                  <a:pt x="701080" y="903288"/>
                  <a:pt x="451644" y="903288"/>
                </a:cubicBezTo>
                <a:cubicBezTo>
                  <a:pt x="202208" y="903288"/>
                  <a:pt x="0" y="701080"/>
                  <a:pt x="0" y="451644"/>
                </a:cubicBezTo>
                <a:close/>
                <a:moveTo>
                  <a:pt x="172157" y="451644"/>
                </a:moveTo>
                <a:cubicBezTo>
                  <a:pt x="172157" y="606000"/>
                  <a:pt x="297287" y="731130"/>
                  <a:pt x="451643" y="731130"/>
                </a:cubicBezTo>
                <a:cubicBezTo>
                  <a:pt x="605999" y="731130"/>
                  <a:pt x="731129" y="606000"/>
                  <a:pt x="731129" y="451644"/>
                </a:cubicBezTo>
                <a:cubicBezTo>
                  <a:pt x="731129" y="297288"/>
                  <a:pt x="605999" y="172158"/>
                  <a:pt x="451643" y="172158"/>
                </a:cubicBezTo>
                <a:cubicBezTo>
                  <a:pt x="297287" y="172158"/>
                  <a:pt x="172157" y="297288"/>
                  <a:pt x="172157" y="451644"/>
                </a:cubicBezTo>
                <a:close/>
              </a:path>
            </a:pathLst>
          </a:cu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95A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0043af3565_0_36"/>
          <p:cNvSpPr txBox="1"/>
          <p:nvPr/>
        </p:nvSpPr>
        <p:spPr>
          <a:xfrm>
            <a:off x="-5100" y="2456750"/>
            <a:ext cx="12202200" cy="12477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Closing remarks</a:t>
            </a:r>
            <a:endParaRPr b="1" i="0" sz="25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3" name="Google Shape;853;g10043af3565_0_36"/>
          <p:cNvSpPr txBox="1"/>
          <p:nvPr/>
        </p:nvSpPr>
        <p:spPr>
          <a:xfrm>
            <a:off x="0" y="6487200"/>
            <a:ext cx="12192000" cy="4155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rgbClr val="2980B9"/>
            </a:gs>
            <a:gs pos="100000">
              <a:srgbClr val="16A085"/>
            </a:gs>
          </a:gsLst>
          <a:lin ang="5400700" scaled="0"/>
        </a:gradFill>
      </p:bgPr>
    </p:bg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f13fa9c14b_0_359"/>
          <p:cNvSpPr txBox="1"/>
          <p:nvPr/>
        </p:nvSpPr>
        <p:spPr>
          <a:xfrm>
            <a:off x="333225" y="2995725"/>
            <a:ext cx="11332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Font typeface="Montserrat"/>
              <a:buNone/>
            </a:pPr>
            <a:r>
              <a:rPr b="1" i="0" lang="en-US" sz="4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b="1" i="0" sz="4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f13fa9c14b_0_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400" y="2211750"/>
            <a:ext cx="2059500" cy="206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f13fa9c14b_0_307"/>
          <p:cNvSpPr txBox="1"/>
          <p:nvPr/>
        </p:nvSpPr>
        <p:spPr>
          <a:xfrm>
            <a:off x="-5100" y="399350"/>
            <a:ext cx="12202200" cy="8367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73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AutoNum type="arabicPeriod"/>
            </a:pPr>
            <a:r>
              <a:rPr b="1"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 b="1" i="0" sz="25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gf13fa9c14b_0_307"/>
          <p:cNvSpPr txBox="1"/>
          <p:nvPr/>
        </p:nvSpPr>
        <p:spPr>
          <a:xfrm>
            <a:off x="0" y="6487200"/>
            <a:ext cx="12192000" cy="4155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gf13fa9c14b_0_307"/>
          <p:cNvSpPr txBox="1"/>
          <p:nvPr/>
        </p:nvSpPr>
        <p:spPr>
          <a:xfrm>
            <a:off x="4744125" y="4504775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980B9"/>
                </a:solidFill>
                <a:latin typeface="Montserrat"/>
                <a:ea typeface="Montserrat"/>
                <a:cs typeface="Montserrat"/>
                <a:sym typeface="Montserrat"/>
              </a:rPr>
              <a:t>Morna Cannon</a:t>
            </a:r>
            <a:endParaRPr b="1">
              <a:solidFill>
                <a:srgbClr val="2980B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Head of Innovation and Acceleration, Transport Scotland 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gf13fa9c14b_0_307"/>
          <p:cNvSpPr/>
          <p:nvPr/>
        </p:nvSpPr>
        <p:spPr>
          <a:xfrm>
            <a:off x="5070000" y="2052962"/>
            <a:ext cx="2305640" cy="2244668"/>
          </a:xfrm>
          <a:custGeom>
            <a:rect b="b" l="l" r="r" t="t"/>
            <a:pathLst>
              <a:path extrusionOk="0" h="903287" w="903287">
                <a:moveTo>
                  <a:pt x="0" y="451644"/>
                </a:moveTo>
                <a:cubicBezTo>
                  <a:pt x="0" y="202208"/>
                  <a:pt x="202208" y="0"/>
                  <a:pt x="451644" y="0"/>
                </a:cubicBezTo>
                <a:cubicBezTo>
                  <a:pt x="701080" y="0"/>
                  <a:pt x="903288" y="202208"/>
                  <a:pt x="903288" y="451644"/>
                </a:cubicBezTo>
                <a:cubicBezTo>
                  <a:pt x="903288" y="701080"/>
                  <a:pt x="701080" y="903288"/>
                  <a:pt x="451644" y="903288"/>
                </a:cubicBezTo>
                <a:cubicBezTo>
                  <a:pt x="202208" y="903288"/>
                  <a:pt x="0" y="701080"/>
                  <a:pt x="0" y="451644"/>
                </a:cubicBezTo>
                <a:close/>
                <a:moveTo>
                  <a:pt x="172157" y="451644"/>
                </a:moveTo>
                <a:cubicBezTo>
                  <a:pt x="172157" y="606000"/>
                  <a:pt x="297287" y="731130"/>
                  <a:pt x="451643" y="731130"/>
                </a:cubicBezTo>
                <a:cubicBezTo>
                  <a:pt x="605999" y="731130"/>
                  <a:pt x="731129" y="606000"/>
                  <a:pt x="731129" y="451644"/>
                </a:cubicBezTo>
                <a:cubicBezTo>
                  <a:pt x="731129" y="297288"/>
                  <a:pt x="605999" y="172158"/>
                  <a:pt x="451643" y="172158"/>
                </a:cubicBezTo>
                <a:cubicBezTo>
                  <a:pt x="297287" y="172158"/>
                  <a:pt x="172157" y="297288"/>
                  <a:pt x="172157" y="451644"/>
                </a:cubicBezTo>
                <a:close/>
              </a:path>
            </a:pathLst>
          </a:cu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95A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g10043af3565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875" y="2455852"/>
            <a:ext cx="1542175" cy="152957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10043af3565_0_5"/>
          <p:cNvSpPr txBox="1"/>
          <p:nvPr/>
        </p:nvSpPr>
        <p:spPr>
          <a:xfrm>
            <a:off x="-5100" y="399350"/>
            <a:ext cx="12202200" cy="8367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b="1" lang="en-US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 overview of Decarbonising Freight </a:t>
            </a:r>
            <a:endParaRPr b="1" i="0" sz="25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g10043af3565_0_5"/>
          <p:cNvSpPr txBox="1"/>
          <p:nvPr/>
        </p:nvSpPr>
        <p:spPr>
          <a:xfrm>
            <a:off x="0" y="6487200"/>
            <a:ext cx="12192000" cy="415500"/>
          </a:xfrm>
          <a:prstGeom prst="rect">
            <a:avLst/>
          </a:pr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7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g10043af3565_0_5"/>
          <p:cNvSpPr txBox="1"/>
          <p:nvPr/>
        </p:nvSpPr>
        <p:spPr>
          <a:xfrm>
            <a:off x="4308675" y="4504775"/>
            <a:ext cx="3711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980B9"/>
                </a:solidFill>
                <a:latin typeface="Montserrat"/>
                <a:ea typeface="Montserrat"/>
                <a:cs typeface="Montserrat"/>
                <a:sym typeface="Montserrat"/>
              </a:rPr>
              <a:t>Alan McKinnon </a:t>
            </a:r>
            <a:endParaRPr b="1">
              <a:solidFill>
                <a:srgbClr val="2980B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Professor</a:t>
            </a: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Khune Logistics University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g10043af3565_0_5"/>
          <p:cNvSpPr/>
          <p:nvPr/>
        </p:nvSpPr>
        <p:spPr>
          <a:xfrm>
            <a:off x="5070000" y="2052962"/>
            <a:ext cx="2305640" cy="2244668"/>
          </a:xfrm>
          <a:custGeom>
            <a:rect b="b" l="l" r="r" t="t"/>
            <a:pathLst>
              <a:path extrusionOk="0" h="903287" w="903287">
                <a:moveTo>
                  <a:pt x="0" y="451644"/>
                </a:moveTo>
                <a:cubicBezTo>
                  <a:pt x="0" y="202208"/>
                  <a:pt x="202208" y="0"/>
                  <a:pt x="451644" y="0"/>
                </a:cubicBezTo>
                <a:cubicBezTo>
                  <a:pt x="701080" y="0"/>
                  <a:pt x="903288" y="202208"/>
                  <a:pt x="903288" y="451644"/>
                </a:cubicBezTo>
                <a:cubicBezTo>
                  <a:pt x="903288" y="701080"/>
                  <a:pt x="701080" y="903288"/>
                  <a:pt x="451644" y="903288"/>
                </a:cubicBezTo>
                <a:cubicBezTo>
                  <a:pt x="202208" y="903288"/>
                  <a:pt x="0" y="701080"/>
                  <a:pt x="0" y="451644"/>
                </a:cubicBezTo>
                <a:close/>
                <a:moveTo>
                  <a:pt x="172157" y="451644"/>
                </a:moveTo>
                <a:cubicBezTo>
                  <a:pt x="172157" y="606000"/>
                  <a:pt x="297287" y="731130"/>
                  <a:pt x="451643" y="731130"/>
                </a:cubicBezTo>
                <a:cubicBezTo>
                  <a:pt x="605999" y="731130"/>
                  <a:pt x="731129" y="606000"/>
                  <a:pt x="731129" y="451644"/>
                </a:cubicBezTo>
                <a:cubicBezTo>
                  <a:pt x="731129" y="297288"/>
                  <a:pt x="605999" y="172158"/>
                  <a:pt x="451643" y="172158"/>
                </a:cubicBezTo>
                <a:cubicBezTo>
                  <a:pt x="297287" y="172158"/>
                  <a:pt x="172157" y="297288"/>
                  <a:pt x="172157" y="451644"/>
                </a:cubicBezTo>
                <a:close/>
              </a:path>
            </a:pathLst>
          </a:custGeom>
          <a:gradFill>
            <a:gsLst>
              <a:gs pos="0">
                <a:srgbClr val="2980B9"/>
              </a:gs>
              <a:gs pos="100000">
                <a:srgbClr val="16A085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95A5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00a16e9c99_2_13"/>
          <p:cNvSpPr txBox="1"/>
          <p:nvPr>
            <p:ph type="ctrTitle"/>
          </p:nvPr>
        </p:nvSpPr>
        <p:spPr>
          <a:xfrm>
            <a:off x="1416050" y="1508125"/>
            <a:ext cx="96489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Decarbonising Freight Transport</a:t>
            </a:r>
            <a:endParaRPr/>
          </a:p>
        </p:txBody>
      </p:sp>
      <p:sp>
        <p:nvSpPr>
          <p:cNvPr id="349" name="Google Shape;349;g100a16e9c99_2_13"/>
          <p:cNvSpPr txBox="1"/>
          <p:nvPr/>
        </p:nvSpPr>
        <p:spPr>
          <a:xfrm>
            <a:off x="4151312" y="2709862"/>
            <a:ext cx="38163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Professor Alan McKinnon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100a16e9c99_2_13"/>
          <p:cNvSpPr txBox="1"/>
          <p:nvPr/>
        </p:nvSpPr>
        <p:spPr>
          <a:xfrm>
            <a:off x="4464050" y="3355975"/>
            <a:ext cx="3192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ucida Sans"/>
              <a:buNone/>
            </a:pPr>
            <a:r>
              <a:rPr b="0" i="1" lang="en-US" sz="1800" u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Kühne Logistics University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ucida Sans"/>
              <a:buNone/>
            </a:pPr>
            <a:r>
              <a:rPr b="0" i="1" lang="en-US" sz="1800" u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Hamburg </a:t>
            </a:r>
            <a:endParaRPr/>
          </a:p>
        </p:txBody>
      </p:sp>
      <p:sp>
        <p:nvSpPr>
          <p:cNvPr id="351" name="Google Shape;351;g100a16e9c99_2_13"/>
          <p:cNvSpPr txBox="1"/>
          <p:nvPr/>
        </p:nvSpPr>
        <p:spPr>
          <a:xfrm>
            <a:off x="2135187" y="4221162"/>
            <a:ext cx="8008800" cy="20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 Decarbonisation Alliance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COP26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Glasgow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November 2021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1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00a16e9c99_2_96"/>
          <p:cNvSpPr txBox="1"/>
          <p:nvPr/>
        </p:nvSpPr>
        <p:spPr>
          <a:xfrm>
            <a:off x="1025525" y="455612"/>
            <a:ext cx="4464050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energy-related CO</a:t>
            </a:r>
            <a:r>
              <a:rPr b="1" baseline="-2500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</a:t>
            </a:r>
            <a:endParaRPr/>
          </a:p>
        </p:txBody>
      </p:sp>
      <p:sp>
        <p:nvSpPr>
          <p:cNvPr id="357" name="Google Shape;357;g100a16e9c99_2_96"/>
          <p:cNvSpPr txBox="1"/>
          <p:nvPr/>
        </p:nvSpPr>
        <p:spPr>
          <a:xfrm>
            <a:off x="146050" y="747712"/>
            <a:ext cx="1296987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transport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24%</a:t>
            </a:r>
            <a:endParaRPr/>
          </a:p>
        </p:txBody>
      </p:sp>
      <p:sp>
        <p:nvSpPr>
          <p:cNvPr id="358" name="Google Shape;358;g100a16e9c99_2_96"/>
          <p:cNvSpPr txBox="1"/>
          <p:nvPr/>
        </p:nvSpPr>
        <p:spPr>
          <a:xfrm>
            <a:off x="1552575" y="768350"/>
            <a:ext cx="2586037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freight = 40 % of transport emissions </a:t>
            </a:r>
            <a:endParaRPr/>
          </a:p>
        </p:txBody>
      </p:sp>
      <p:sp>
        <p:nvSpPr>
          <p:cNvPr id="359" name="Google Shape;359;g100a16e9c99_2_96"/>
          <p:cNvSpPr txBox="1"/>
          <p:nvPr/>
        </p:nvSpPr>
        <p:spPr>
          <a:xfrm>
            <a:off x="4138612" y="768350"/>
            <a:ext cx="2200275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freight = 9.6% of total CO</a:t>
            </a:r>
            <a:r>
              <a:rPr b="0" baseline="-2500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</a:t>
            </a:r>
            <a:endParaRPr/>
          </a:p>
        </p:txBody>
      </p:sp>
      <p:pic>
        <p:nvPicPr>
          <p:cNvPr id="360" name="Google Shape;360;g100a16e9c99_2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250" y="1462087"/>
            <a:ext cx="6481762" cy="308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100a16e9c99_2_96"/>
          <p:cNvSpPr txBox="1"/>
          <p:nvPr/>
        </p:nvSpPr>
        <p:spPr>
          <a:xfrm>
            <a:off x="166687" y="4083050"/>
            <a:ext cx="611187" cy="5857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100a16e9c99_2_96"/>
          <p:cNvSpPr txBox="1"/>
          <p:nvPr/>
        </p:nvSpPr>
        <p:spPr>
          <a:xfrm>
            <a:off x="1116012" y="1585912"/>
            <a:ext cx="3559175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freight transport CO</a:t>
            </a:r>
            <a:r>
              <a:rPr b="0" baseline="-2500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 by mode</a:t>
            </a:r>
            <a:endParaRPr/>
          </a:p>
        </p:txBody>
      </p:sp>
      <p:sp>
        <p:nvSpPr>
          <p:cNvPr id="363" name="Google Shape;363;g100a16e9c99_2_96"/>
          <p:cNvSpPr txBox="1"/>
          <p:nvPr/>
        </p:nvSpPr>
        <p:spPr>
          <a:xfrm>
            <a:off x="595312" y="4500562"/>
            <a:ext cx="5688012" cy="1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difficult activity to decarbonise</a:t>
            </a:r>
            <a:endParaRPr/>
          </a:p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almost total dependence on fossil fuel</a:t>
            </a:r>
            <a:endParaRPr/>
          </a:p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forecast growth of freight movement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1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2.6x increase in tonne-kms between 2015 and 2050 (ITF, 2021)</a:t>
            </a:r>
            <a:endParaRPr/>
          </a:p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life of freight assets </a:t>
            </a:r>
            <a:r>
              <a:rPr b="0" i="1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(typical replacement rate in years)</a:t>
            </a:r>
            <a:endParaRPr/>
          </a:p>
        </p:txBody>
      </p:sp>
      <p:graphicFrame>
        <p:nvGraphicFramePr>
          <p:cNvPr id="364" name="Google Shape;364;g100a16e9c99_2_96"/>
          <p:cNvGraphicFramePr/>
          <p:nvPr/>
        </p:nvGraphicFramePr>
        <p:xfrm>
          <a:off x="373062" y="62976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{50E30826-A2F2-474E-9474-FC68CF8998BE}</a:tableStyleId>
              </a:tblPr>
              <a:tblGrid>
                <a:gridCol w="1536700"/>
                <a:gridCol w="1381125"/>
                <a:gridCol w="1195375"/>
                <a:gridCol w="955675"/>
                <a:gridCol w="819150"/>
              </a:tblGrid>
              <a:tr h="250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van</a:t>
                      </a:r>
                      <a:endParaRPr/>
                    </a:p>
                  </a:txBody>
                  <a:tcPr marT="6375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truck</a:t>
                      </a:r>
                      <a:endParaRPr/>
                    </a:p>
                  </a:txBody>
                  <a:tcPr marT="6375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locomotive</a:t>
                      </a:r>
                      <a:endParaRPr/>
                    </a:p>
                  </a:txBody>
                  <a:tcPr marT="6375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ship</a:t>
                      </a:r>
                      <a:endParaRPr/>
                    </a:p>
                  </a:txBody>
                  <a:tcPr marT="6375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plane</a:t>
                      </a:r>
                      <a:endParaRPr/>
                    </a:p>
                  </a:txBody>
                  <a:tcPr marT="6375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5-7</a:t>
                      </a:r>
                      <a:endParaRPr/>
                    </a:p>
                  </a:txBody>
                  <a:tcPr marT="6375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10-15</a:t>
                      </a:r>
                      <a:endParaRPr/>
                    </a:p>
                  </a:txBody>
                  <a:tcPr marT="6375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25-30</a:t>
                      </a:r>
                      <a:endParaRPr/>
                    </a:p>
                  </a:txBody>
                  <a:tcPr marT="6375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/>
                    </a:p>
                  </a:txBody>
                  <a:tcPr marT="6375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/>
                    </a:p>
                  </a:txBody>
                  <a:tcPr marT="6375" marB="0" marR="6350" marL="63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365" name="Google Shape;365;g100a16e9c99_2_96"/>
          <p:cNvSpPr/>
          <p:nvPr/>
        </p:nvSpPr>
        <p:spPr>
          <a:xfrm>
            <a:off x="201612" y="4545012"/>
            <a:ext cx="6238875" cy="2312987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4171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100a16e9c99_2_96"/>
          <p:cNvSpPr txBox="1"/>
          <p:nvPr/>
        </p:nvSpPr>
        <p:spPr>
          <a:xfrm>
            <a:off x="22300" y="441325"/>
            <a:ext cx="6238800" cy="978000"/>
          </a:xfrm>
          <a:prstGeom prst="rect">
            <a:avLst/>
          </a:prstGeom>
          <a:solidFill>
            <a:schemeClr val="accent1">
              <a:alpha val="19607"/>
            </a:schemeClr>
          </a:solidFill>
          <a:ln cap="flat" cmpd="sng" w="12700">
            <a:solidFill>
              <a:srgbClr val="4171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7" name="Google Shape;367;g100a16e9c99_2_96"/>
          <p:cNvCxnSpPr/>
          <p:nvPr/>
        </p:nvCxnSpPr>
        <p:spPr>
          <a:xfrm>
            <a:off x="7689850" y="3787775"/>
            <a:ext cx="0" cy="2376487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368" name="Google Shape;368;g100a16e9c99_2_96"/>
          <p:cNvCxnSpPr/>
          <p:nvPr/>
        </p:nvCxnSpPr>
        <p:spPr>
          <a:xfrm>
            <a:off x="7680325" y="6165850"/>
            <a:ext cx="295275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369" name="Google Shape;369;g100a16e9c99_2_96"/>
          <p:cNvSpPr txBox="1"/>
          <p:nvPr/>
        </p:nvSpPr>
        <p:spPr>
          <a:xfrm>
            <a:off x="7389812" y="6164262"/>
            <a:ext cx="5826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2015</a:t>
            </a:r>
            <a:endParaRPr/>
          </a:p>
        </p:txBody>
      </p:sp>
      <p:sp>
        <p:nvSpPr>
          <p:cNvPr id="370" name="Google Shape;370;g100a16e9c99_2_96"/>
          <p:cNvSpPr txBox="1"/>
          <p:nvPr/>
        </p:nvSpPr>
        <p:spPr>
          <a:xfrm>
            <a:off x="10272712" y="6175375"/>
            <a:ext cx="5826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2050</a:t>
            </a:r>
            <a:endParaRPr/>
          </a:p>
        </p:txBody>
      </p:sp>
      <p:cxnSp>
        <p:nvCxnSpPr>
          <p:cNvPr id="371" name="Google Shape;371;g100a16e9c99_2_96"/>
          <p:cNvCxnSpPr/>
          <p:nvPr/>
        </p:nvCxnSpPr>
        <p:spPr>
          <a:xfrm>
            <a:off x="7680325" y="4660900"/>
            <a:ext cx="2952750" cy="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372" name="Google Shape;372;g100a16e9c99_2_96"/>
          <p:cNvCxnSpPr/>
          <p:nvPr/>
        </p:nvCxnSpPr>
        <p:spPr>
          <a:xfrm flipH="1" rot="10800000">
            <a:off x="7680325" y="4040187"/>
            <a:ext cx="2979737" cy="639762"/>
          </a:xfrm>
          <a:prstGeom prst="straightConnector1">
            <a:avLst/>
          </a:prstGeom>
          <a:noFill/>
          <a:ln cap="flat" cmpd="sng" w="38100">
            <a:solidFill>
              <a:srgbClr val="3366FF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373" name="Google Shape;373;g100a16e9c99_2_96"/>
          <p:cNvCxnSpPr/>
          <p:nvPr/>
        </p:nvCxnSpPr>
        <p:spPr>
          <a:xfrm>
            <a:off x="7707312" y="4679950"/>
            <a:ext cx="2857500" cy="1177925"/>
          </a:xfrm>
          <a:prstGeom prst="straightConnector1">
            <a:avLst/>
          </a:prstGeom>
          <a:noFill/>
          <a:ln cap="flat" cmpd="sng" w="38100">
            <a:solidFill>
              <a:srgbClr val="548235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374" name="Google Shape;374;g100a16e9c99_2_96"/>
          <p:cNvSpPr txBox="1"/>
          <p:nvPr/>
        </p:nvSpPr>
        <p:spPr>
          <a:xfrm>
            <a:off x="7747000" y="3235325"/>
            <a:ext cx="3622675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projected trends in freight transport CO</a:t>
            </a:r>
            <a:r>
              <a:rPr b="1" baseline="-2500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75" name="Google Shape;375;g100a16e9c99_2_96"/>
          <p:cNvSpPr txBox="1"/>
          <p:nvPr/>
        </p:nvSpPr>
        <p:spPr>
          <a:xfrm>
            <a:off x="10674350" y="3819525"/>
            <a:ext cx="714375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+22%</a:t>
            </a:r>
            <a:endParaRPr/>
          </a:p>
        </p:txBody>
      </p:sp>
      <p:sp>
        <p:nvSpPr>
          <p:cNvPr id="376" name="Google Shape;376;g100a16e9c99_2_96"/>
          <p:cNvSpPr txBox="1"/>
          <p:nvPr/>
        </p:nvSpPr>
        <p:spPr>
          <a:xfrm>
            <a:off x="10579100" y="5605462"/>
            <a:ext cx="663575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-72%</a:t>
            </a:r>
            <a:endParaRPr/>
          </a:p>
        </p:txBody>
      </p:sp>
      <p:sp>
        <p:nvSpPr>
          <p:cNvPr id="377" name="Google Shape;377;g100a16e9c99_2_96"/>
          <p:cNvSpPr txBox="1"/>
          <p:nvPr/>
        </p:nvSpPr>
        <p:spPr>
          <a:xfrm flipH="1">
            <a:off x="7972425" y="3938587"/>
            <a:ext cx="1754187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1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policies</a:t>
            </a:r>
            <a:endParaRPr/>
          </a:p>
        </p:txBody>
      </p:sp>
      <p:sp>
        <p:nvSpPr>
          <p:cNvPr id="378" name="Google Shape;378;g100a16e9c99_2_96"/>
          <p:cNvSpPr txBox="1"/>
          <p:nvPr/>
        </p:nvSpPr>
        <p:spPr>
          <a:xfrm>
            <a:off x="7910512" y="5502275"/>
            <a:ext cx="1955800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Reshape+ scenario</a:t>
            </a:r>
            <a:endParaRPr/>
          </a:p>
        </p:txBody>
      </p:sp>
      <p:sp>
        <p:nvSpPr>
          <p:cNvPr id="379" name="Google Shape;379;g100a16e9c99_2_96"/>
          <p:cNvSpPr txBox="1"/>
          <p:nvPr/>
        </p:nvSpPr>
        <p:spPr>
          <a:xfrm>
            <a:off x="7062787" y="938212"/>
            <a:ext cx="496887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150 Nationally Determined Contribution (NDC) statements ‘</a:t>
            </a:r>
            <a:r>
              <a:rPr b="0" i="1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highlighted transport-related mitigation’</a:t>
            </a:r>
            <a:endParaRPr/>
          </a:p>
        </p:txBody>
      </p:sp>
      <p:sp>
        <p:nvSpPr>
          <p:cNvPr id="380" name="Google Shape;380;g100a16e9c99_2_96"/>
          <p:cNvSpPr txBox="1"/>
          <p:nvPr/>
        </p:nvSpPr>
        <p:spPr>
          <a:xfrm>
            <a:off x="6999287" y="1630362"/>
            <a:ext cx="5032375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r>
              <a:rPr b="0" i="1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13 NDCs communicated targets, policies or measures that directly address freight</a:t>
            </a: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  <a:endParaRPr/>
          </a:p>
        </p:txBody>
      </p:sp>
      <p:sp>
        <p:nvSpPr>
          <p:cNvPr id="381" name="Google Shape;381;g100a16e9c99_2_96"/>
          <p:cNvSpPr/>
          <p:nvPr/>
        </p:nvSpPr>
        <p:spPr>
          <a:xfrm>
            <a:off x="7062787" y="766762"/>
            <a:ext cx="4968875" cy="1584325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366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100a16e9c99_2_96"/>
          <p:cNvSpPr txBox="1"/>
          <p:nvPr/>
        </p:nvSpPr>
        <p:spPr>
          <a:xfrm>
            <a:off x="7389812" y="6524625"/>
            <a:ext cx="317976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International Transport Forum 2021 </a:t>
            </a:r>
            <a:endParaRPr/>
          </a:p>
        </p:txBody>
      </p:sp>
      <p:sp>
        <p:nvSpPr>
          <p:cNvPr id="383" name="Google Shape;383;g100a16e9c99_2_96"/>
          <p:cNvSpPr txBox="1"/>
          <p:nvPr/>
        </p:nvSpPr>
        <p:spPr>
          <a:xfrm>
            <a:off x="10579100" y="6538912"/>
            <a:ext cx="1630362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https://bit.ly/3fQ42YE</a:t>
            </a:r>
            <a:endParaRPr/>
          </a:p>
        </p:txBody>
      </p:sp>
      <p:pic>
        <p:nvPicPr>
          <p:cNvPr id="384" name="Google Shape;384;g100a16e9c99_2_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85100" y="2387600"/>
            <a:ext cx="1773237" cy="568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100a16e9c99_2_96"/>
          <p:cNvSpPr txBox="1"/>
          <p:nvPr/>
        </p:nvSpPr>
        <p:spPr>
          <a:xfrm>
            <a:off x="9879012" y="2359025"/>
            <a:ext cx="1622425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https://bit.ly/3bQJIFw</a:t>
            </a:r>
            <a:endParaRPr/>
          </a:p>
        </p:txBody>
      </p:sp>
      <p:sp>
        <p:nvSpPr>
          <p:cNvPr id="386" name="Google Shape;386;g100a16e9c99_2_96"/>
          <p:cNvSpPr txBox="1"/>
          <p:nvPr/>
        </p:nvSpPr>
        <p:spPr>
          <a:xfrm flipH="1">
            <a:off x="7283450" y="447675"/>
            <a:ext cx="4464050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lack of policy </a:t>
            </a:r>
            <a:r>
              <a:rPr b="1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</a:t>
            </a:r>
            <a:r>
              <a:rPr b="1" i="0" lang="en-US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freight decarbonisation</a:t>
            </a:r>
            <a:endParaRPr/>
          </a:p>
        </p:txBody>
      </p:sp>
      <p:sp>
        <p:nvSpPr>
          <p:cNvPr id="387" name="Google Shape;387;g100a16e9c99_2_96"/>
          <p:cNvSpPr txBox="1"/>
          <p:nvPr/>
        </p:nvSpPr>
        <p:spPr>
          <a:xfrm>
            <a:off x="4745037" y="-7937"/>
            <a:ext cx="3189287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Scale of the Challenge</a:t>
            </a:r>
            <a:endParaRPr/>
          </a:p>
        </p:txBody>
      </p:sp>
      <p:sp>
        <p:nvSpPr>
          <p:cNvPr id="388" name="Google Shape;388;g100a16e9c99_2_96"/>
          <p:cNvSpPr txBox="1"/>
          <p:nvPr/>
        </p:nvSpPr>
        <p:spPr>
          <a:xfrm>
            <a:off x="5192712" y="1397000"/>
            <a:ext cx="1128712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IEA / ITF data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00a16e9c99_2_132"/>
          <p:cNvSpPr txBox="1"/>
          <p:nvPr>
            <p:ph idx="4294967295" type="title"/>
          </p:nvPr>
        </p:nvSpPr>
        <p:spPr>
          <a:xfrm>
            <a:off x="1768475" y="-26987"/>
            <a:ext cx="8132762" cy="503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Developing a Strategy for Decarbonising Freight Transport </a:t>
            </a:r>
            <a:endParaRPr/>
          </a:p>
        </p:txBody>
      </p:sp>
      <p:sp>
        <p:nvSpPr>
          <p:cNvPr id="394" name="Google Shape;394;g100a16e9c99_2_132"/>
          <p:cNvSpPr txBox="1"/>
          <p:nvPr/>
        </p:nvSpPr>
        <p:spPr>
          <a:xfrm>
            <a:off x="5270500" y="2289175"/>
            <a:ext cx="4105275" cy="197167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100a16e9c99_2_132"/>
          <p:cNvSpPr txBox="1"/>
          <p:nvPr/>
        </p:nvSpPr>
        <p:spPr>
          <a:xfrm>
            <a:off x="5270500" y="2733675"/>
            <a:ext cx="3960812" cy="165735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100a16e9c99_2_132"/>
          <p:cNvSpPr txBox="1"/>
          <p:nvPr/>
        </p:nvSpPr>
        <p:spPr>
          <a:xfrm>
            <a:off x="5367337" y="2309812"/>
            <a:ext cx="3887787" cy="827087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100a16e9c99_2_132"/>
          <p:cNvSpPr txBox="1"/>
          <p:nvPr/>
        </p:nvSpPr>
        <p:spPr>
          <a:xfrm>
            <a:off x="828675" y="2262187"/>
            <a:ext cx="4052887" cy="898525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100a16e9c99_2_132"/>
          <p:cNvSpPr txBox="1"/>
          <p:nvPr/>
        </p:nvSpPr>
        <p:spPr>
          <a:xfrm>
            <a:off x="822325" y="3508375"/>
            <a:ext cx="4086225" cy="906462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100a16e9c99_2_132"/>
          <p:cNvSpPr txBox="1"/>
          <p:nvPr/>
        </p:nvSpPr>
        <p:spPr>
          <a:xfrm>
            <a:off x="1185862" y="3798887"/>
            <a:ext cx="3649662" cy="4016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Collaborate with others</a:t>
            </a:r>
            <a:endParaRPr/>
          </a:p>
        </p:txBody>
      </p:sp>
      <p:cxnSp>
        <p:nvCxnSpPr>
          <p:cNvPr id="400" name="Google Shape;400;g100a16e9c99_2_132"/>
          <p:cNvCxnSpPr/>
          <p:nvPr/>
        </p:nvCxnSpPr>
        <p:spPr>
          <a:xfrm rot="5400000">
            <a:off x="11185525" y="4111625"/>
            <a:ext cx="2085975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401" name="Google Shape;401;g100a16e9c99_2_132"/>
          <p:cNvCxnSpPr/>
          <p:nvPr/>
        </p:nvCxnSpPr>
        <p:spPr>
          <a:xfrm>
            <a:off x="14965363" y="620712"/>
            <a:ext cx="914400" cy="9144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402" name="Google Shape;402;g100a16e9c99_2_132"/>
          <p:cNvSpPr txBox="1"/>
          <p:nvPr/>
        </p:nvSpPr>
        <p:spPr>
          <a:xfrm>
            <a:off x="5341937" y="3467100"/>
            <a:ext cx="3913187" cy="909637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100a16e9c99_2_132"/>
          <p:cNvSpPr txBox="1"/>
          <p:nvPr/>
        </p:nvSpPr>
        <p:spPr>
          <a:xfrm>
            <a:off x="1246187" y="2463800"/>
            <a:ext cx="3527425" cy="4016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 possible options</a:t>
            </a:r>
            <a:endParaRPr/>
          </a:p>
        </p:txBody>
      </p:sp>
      <p:sp>
        <p:nvSpPr>
          <p:cNvPr id="404" name="Google Shape;404;g100a16e9c99_2_132"/>
          <p:cNvSpPr/>
          <p:nvPr/>
        </p:nvSpPr>
        <p:spPr>
          <a:xfrm>
            <a:off x="7267575" y="2005012"/>
            <a:ext cx="214312" cy="315912"/>
          </a:xfrm>
          <a:custGeom>
            <a:rect b="b" l="l" r="r" t="t"/>
            <a:pathLst>
              <a:path extrusionOk="0" h="21600" w="21600">
                <a:moveTo>
                  <a:pt x="5400" y="0"/>
                </a:moveTo>
                <a:lnTo>
                  <a:pt x="5400" y="14246"/>
                </a:lnTo>
                <a:lnTo>
                  <a:pt x="0" y="14246"/>
                </a:lnTo>
                <a:lnTo>
                  <a:pt x="10800" y="21600"/>
                </a:lnTo>
                <a:lnTo>
                  <a:pt x="21600" y="14246"/>
                </a:lnTo>
                <a:lnTo>
                  <a:pt x="16200" y="14246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100a16e9c99_2_132"/>
          <p:cNvSpPr/>
          <p:nvPr/>
        </p:nvSpPr>
        <p:spPr>
          <a:xfrm rot="10740000">
            <a:off x="4910137" y="2570162"/>
            <a:ext cx="396875" cy="249237"/>
          </a:xfrm>
          <a:custGeom>
            <a:rect b="b" l="l" r="r" t="t"/>
            <a:pathLst>
              <a:path extrusionOk="0" h="21600" w="21600">
                <a:moveTo>
                  <a:pt x="0" y="5400"/>
                </a:moveTo>
                <a:lnTo>
                  <a:pt x="14736" y="5400"/>
                </a:lnTo>
                <a:lnTo>
                  <a:pt x="14736" y="0"/>
                </a:lnTo>
                <a:lnTo>
                  <a:pt x="21600" y="10800"/>
                </a:lnTo>
                <a:lnTo>
                  <a:pt x="14736" y="21600"/>
                </a:lnTo>
                <a:lnTo>
                  <a:pt x="14736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100a16e9c99_2_132"/>
          <p:cNvSpPr/>
          <p:nvPr/>
        </p:nvSpPr>
        <p:spPr>
          <a:xfrm>
            <a:off x="4949825" y="3816350"/>
            <a:ext cx="404812" cy="247650"/>
          </a:xfrm>
          <a:custGeom>
            <a:rect b="b" l="l" r="r" t="t"/>
            <a:pathLst>
              <a:path extrusionOk="0" h="21600" w="21600">
                <a:moveTo>
                  <a:pt x="0" y="5400"/>
                </a:moveTo>
                <a:lnTo>
                  <a:pt x="15071" y="5400"/>
                </a:lnTo>
                <a:lnTo>
                  <a:pt x="15071" y="0"/>
                </a:lnTo>
                <a:lnTo>
                  <a:pt x="21600" y="10800"/>
                </a:lnTo>
                <a:lnTo>
                  <a:pt x="15071" y="21600"/>
                </a:lnTo>
                <a:lnTo>
                  <a:pt x="15071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100a16e9c99_2_132"/>
          <p:cNvSpPr txBox="1"/>
          <p:nvPr/>
        </p:nvSpPr>
        <p:spPr>
          <a:xfrm>
            <a:off x="5375275" y="4746625"/>
            <a:ext cx="3856037" cy="654050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100a16e9c99_2_132"/>
          <p:cNvSpPr/>
          <p:nvPr/>
        </p:nvSpPr>
        <p:spPr>
          <a:xfrm>
            <a:off x="2397125" y="3184525"/>
            <a:ext cx="225425" cy="307975"/>
          </a:xfrm>
          <a:custGeom>
            <a:rect b="b" l="l" r="r" t="t"/>
            <a:pathLst>
              <a:path extrusionOk="0" h="21600" w="21600">
                <a:moveTo>
                  <a:pt x="5400" y="0"/>
                </a:moveTo>
                <a:lnTo>
                  <a:pt x="5400" y="13739"/>
                </a:lnTo>
                <a:lnTo>
                  <a:pt x="0" y="13739"/>
                </a:lnTo>
                <a:lnTo>
                  <a:pt x="10800" y="21600"/>
                </a:lnTo>
                <a:lnTo>
                  <a:pt x="21600" y="13739"/>
                </a:lnTo>
                <a:lnTo>
                  <a:pt x="16200" y="13739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100a16e9c99_2_132"/>
          <p:cNvSpPr/>
          <p:nvPr/>
        </p:nvSpPr>
        <p:spPr>
          <a:xfrm>
            <a:off x="7353300" y="4402137"/>
            <a:ext cx="215900" cy="288925"/>
          </a:xfrm>
          <a:custGeom>
            <a:rect b="b" l="l" r="r" t="t"/>
            <a:pathLst>
              <a:path extrusionOk="0" h="21600" w="21600">
                <a:moveTo>
                  <a:pt x="5400" y="0"/>
                </a:moveTo>
                <a:lnTo>
                  <a:pt x="5400" y="13500"/>
                </a:lnTo>
                <a:lnTo>
                  <a:pt x="0" y="13500"/>
                </a:lnTo>
                <a:lnTo>
                  <a:pt x="10800" y="21600"/>
                </a:lnTo>
                <a:lnTo>
                  <a:pt x="21600" y="13500"/>
                </a:lnTo>
                <a:lnTo>
                  <a:pt x="16200" y="13500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0" name="Google Shape;410;g100a16e9c99_2_132"/>
          <p:cNvCxnSpPr/>
          <p:nvPr/>
        </p:nvCxnSpPr>
        <p:spPr>
          <a:xfrm rot="5400000">
            <a:off x="11185525" y="4111625"/>
            <a:ext cx="2085975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411" name="Google Shape;411;g100a16e9c99_2_132"/>
          <p:cNvSpPr/>
          <p:nvPr/>
        </p:nvSpPr>
        <p:spPr>
          <a:xfrm>
            <a:off x="9255125" y="6046787"/>
            <a:ext cx="333375" cy="0"/>
          </a:xfrm>
          <a:custGeom>
            <a:rect b="b" l="l" r="r" t="t"/>
            <a:pathLst>
              <a:path extrusionOk="0" h="120000" w="333375">
                <a:moveTo>
                  <a:pt x="0" y="0"/>
                </a:moveTo>
                <a:lnTo>
                  <a:pt x="333375" y="0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100a16e9c99_2_132"/>
          <p:cNvSpPr/>
          <p:nvPr/>
        </p:nvSpPr>
        <p:spPr>
          <a:xfrm flipH="1" rot="10800000">
            <a:off x="9588500" y="1595437"/>
            <a:ext cx="7937" cy="4451350"/>
          </a:xfrm>
          <a:custGeom>
            <a:rect b="b" l="l" r="r" t="t"/>
            <a:pathLst>
              <a:path extrusionOk="0" h="4451350" w="7938">
                <a:moveTo>
                  <a:pt x="0" y="0"/>
                </a:moveTo>
                <a:lnTo>
                  <a:pt x="7938" y="4451350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100a16e9c99_2_132"/>
          <p:cNvSpPr/>
          <p:nvPr/>
        </p:nvSpPr>
        <p:spPr>
          <a:xfrm rot="10800000">
            <a:off x="3100387" y="3338512"/>
            <a:ext cx="6480175" cy="0"/>
          </a:xfrm>
          <a:custGeom>
            <a:rect b="b" l="l" r="r" t="t"/>
            <a:pathLst>
              <a:path extrusionOk="0" h="120000" w="6480175">
                <a:moveTo>
                  <a:pt x="0" y="0"/>
                </a:moveTo>
                <a:lnTo>
                  <a:pt x="6480175" y="0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100a16e9c99_2_132"/>
          <p:cNvSpPr/>
          <p:nvPr/>
        </p:nvSpPr>
        <p:spPr>
          <a:xfrm rot="10800000">
            <a:off x="9291637" y="3959225"/>
            <a:ext cx="288925" cy="0"/>
          </a:xfrm>
          <a:custGeom>
            <a:rect b="b" l="l" r="r" t="t"/>
            <a:pathLst>
              <a:path extrusionOk="0" h="120000" w="288925">
                <a:moveTo>
                  <a:pt x="0" y="0"/>
                </a:moveTo>
                <a:lnTo>
                  <a:pt x="288925" y="0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g100a16e9c99_2_132"/>
          <p:cNvSpPr/>
          <p:nvPr/>
        </p:nvSpPr>
        <p:spPr>
          <a:xfrm rot="10800000">
            <a:off x="3081337" y="3160712"/>
            <a:ext cx="0" cy="117475"/>
          </a:xfrm>
          <a:custGeom>
            <a:rect b="b" l="l" r="r" t="t"/>
            <a:pathLst>
              <a:path extrusionOk="0" h="117475" w="120000">
                <a:moveTo>
                  <a:pt x="0" y="0"/>
                </a:moveTo>
                <a:lnTo>
                  <a:pt x="0" y="117475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100a16e9c99_2_132"/>
          <p:cNvSpPr/>
          <p:nvPr/>
        </p:nvSpPr>
        <p:spPr>
          <a:xfrm>
            <a:off x="3078162" y="3275012"/>
            <a:ext cx="0" cy="215900"/>
          </a:xfrm>
          <a:custGeom>
            <a:rect b="b" l="l" r="r" t="t"/>
            <a:pathLst>
              <a:path extrusionOk="0" h="215900" w="120000">
                <a:moveTo>
                  <a:pt x="0" y="0"/>
                </a:moveTo>
                <a:lnTo>
                  <a:pt x="0" y="215900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100a16e9c99_2_132"/>
          <p:cNvSpPr txBox="1"/>
          <p:nvPr/>
        </p:nvSpPr>
        <p:spPr>
          <a:xfrm>
            <a:off x="3741737" y="558800"/>
            <a:ext cx="3057525" cy="40005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txBody>
          <a:bodyPr anchorCtr="1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C approach</a:t>
            </a:r>
            <a:endParaRPr/>
          </a:p>
        </p:txBody>
      </p:sp>
      <p:sp>
        <p:nvSpPr>
          <p:cNvPr id="418" name="Google Shape;418;g100a16e9c99_2_132"/>
          <p:cNvSpPr txBox="1"/>
          <p:nvPr/>
        </p:nvSpPr>
        <p:spPr>
          <a:xfrm>
            <a:off x="828675" y="1149350"/>
            <a:ext cx="4044950" cy="866775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100a16e9c99_2_132"/>
          <p:cNvSpPr txBox="1"/>
          <p:nvPr/>
        </p:nvSpPr>
        <p:spPr>
          <a:xfrm>
            <a:off x="5414962" y="1155700"/>
            <a:ext cx="3851275" cy="836612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100a16e9c99_2_132"/>
          <p:cNvSpPr txBox="1"/>
          <p:nvPr/>
        </p:nvSpPr>
        <p:spPr>
          <a:xfrm>
            <a:off x="1406525" y="1336675"/>
            <a:ext cx="3055937" cy="4016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Corporate motivation</a:t>
            </a:r>
            <a:endParaRPr/>
          </a:p>
        </p:txBody>
      </p:sp>
      <p:sp>
        <p:nvSpPr>
          <p:cNvPr id="421" name="Google Shape;421;g100a16e9c99_2_132"/>
          <p:cNvSpPr/>
          <p:nvPr/>
        </p:nvSpPr>
        <p:spPr>
          <a:xfrm>
            <a:off x="4908550" y="1473200"/>
            <a:ext cx="431800" cy="263525"/>
          </a:xfrm>
          <a:custGeom>
            <a:rect b="b" l="l" r="r" t="t"/>
            <a:pathLst>
              <a:path extrusionOk="0" h="21600" w="21600">
                <a:moveTo>
                  <a:pt x="0" y="5400"/>
                </a:moveTo>
                <a:lnTo>
                  <a:pt x="15057" y="5400"/>
                </a:lnTo>
                <a:lnTo>
                  <a:pt x="15057" y="0"/>
                </a:lnTo>
                <a:lnTo>
                  <a:pt x="21600" y="10800"/>
                </a:lnTo>
                <a:lnTo>
                  <a:pt x="15057" y="21600"/>
                </a:lnTo>
                <a:lnTo>
                  <a:pt x="15057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100a16e9c99_2_132"/>
          <p:cNvSpPr/>
          <p:nvPr/>
        </p:nvSpPr>
        <p:spPr>
          <a:xfrm rot="10800000">
            <a:off x="9304337" y="1595437"/>
            <a:ext cx="288925" cy="0"/>
          </a:xfrm>
          <a:custGeom>
            <a:rect b="b" l="l" r="r" t="t"/>
            <a:pathLst>
              <a:path extrusionOk="0" h="120000" w="288925">
                <a:moveTo>
                  <a:pt x="0" y="0"/>
                </a:moveTo>
                <a:lnTo>
                  <a:pt x="288925" y="0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100a16e9c99_2_132"/>
          <p:cNvSpPr txBox="1"/>
          <p:nvPr/>
        </p:nvSpPr>
        <p:spPr>
          <a:xfrm>
            <a:off x="5999162" y="1346200"/>
            <a:ext cx="3055937" cy="4016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Calculate emissions</a:t>
            </a:r>
            <a:endParaRPr/>
          </a:p>
        </p:txBody>
      </p:sp>
      <p:sp>
        <p:nvSpPr>
          <p:cNvPr id="424" name="Google Shape;424;g100a16e9c99_2_132"/>
          <p:cNvSpPr txBox="1"/>
          <p:nvPr/>
        </p:nvSpPr>
        <p:spPr>
          <a:xfrm>
            <a:off x="6046787" y="2524125"/>
            <a:ext cx="3055937" cy="4016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Commit to targets</a:t>
            </a:r>
            <a:endParaRPr/>
          </a:p>
        </p:txBody>
      </p:sp>
      <p:sp>
        <p:nvSpPr>
          <p:cNvPr id="425" name="Google Shape;425;g100a16e9c99_2_132"/>
          <p:cNvSpPr txBox="1"/>
          <p:nvPr/>
        </p:nvSpPr>
        <p:spPr>
          <a:xfrm>
            <a:off x="6010275" y="3743325"/>
            <a:ext cx="3055937" cy="4016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 evaluation</a:t>
            </a:r>
            <a:endParaRPr/>
          </a:p>
        </p:txBody>
      </p:sp>
      <p:sp>
        <p:nvSpPr>
          <p:cNvPr id="426" name="Google Shape;426;g100a16e9c99_2_132"/>
          <p:cNvSpPr txBox="1"/>
          <p:nvPr/>
        </p:nvSpPr>
        <p:spPr>
          <a:xfrm>
            <a:off x="854075" y="4705350"/>
            <a:ext cx="4086225" cy="676275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100a16e9c99_2_132"/>
          <p:cNvSpPr txBox="1"/>
          <p:nvPr/>
        </p:nvSpPr>
        <p:spPr>
          <a:xfrm>
            <a:off x="5684837" y="4860925"/>
            <a:ext cx="3525837" cy="4016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Choose appropriate actions</a:t>
            </a:r>
            <a:endParaRPr/>
          </a:p>
        </p:txBody>
      </p:sp>
      <p:sp>
        <p:nvSpPr>
          <p:cNvPr id="428" name="Google Shape;428;g100a16e9c99_2_132"/>
          <p:cNvSpPr/>
          <p:nvPr/>
        </p:nvSpPr>
        <p:spPr>
          <a:xfrm>
            <a:off x="2397125" y="5418137"/>
            <a:ext cx="217487" cy="266700"/>
          </a:xfrm>
          <a:custGeom>
            <a:rect b="b" l="l" r="r" t="t"/>
            <a:pathLst>
              <a:path extrusionOk="0" h="21600" w="21600">
                <a:moveTo>
                  <a:pt x="5400" y="0"/>
                </a:moveTo>
                <a:lnTo>
                  <a:pt x="5400" y="12864"/>
                </a:lnTo>
                <a:lnTo>
                  <a:pt x="0" y="12864"/>
                </a:lnTo>
                <a:lnTo>
                  <a:pt x="10800" y="21600"/>
                </a:lnTo>
                <a:lnTo>
                  <a:pt x="21600" y="12864"/>
                </a:lnTo>
                <a:lnTo>
                  <a:pt x="16200" y="12864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100a16e9c99_2_132"/>
          <p:cNvSpPr/>
          <p:nvPr/>
        </p:nvSpPr>
        <p:spPr>
          <a:xfrm rot="10740000">
            <a:off x="4910137" y="4938712"/>
            <a:ext cx="465137" cy="246062"/>
          </a:xfrm>
          <a:custGeom>
            <a:rect b="b" l="l" r="r" t="t"/>
            <a:pathLst>
              <a:path extrusionOk="0" h="21600" w="21600">
                <a:moveTo>
                  <a:pt x="0" y="5400"/>
                </a:moveTo>
                <a:lnTo>
                  <a:pt x="15894" y="5400"/>
                </a:lnTo>
                <a:lnTo>
                  <a:pt x="15894" y="0"/>
                </a:lnTo>
                <a:lnTo>
                  <a:pt x="21600" y="10800"/>
                </a:lnTo>
                <a:lnTo>
                  <a:pt x="15894" y="21600"/>
                </a:lnTo>
                <a:lnTo>
                  <a:pt x="15894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100a16e9c99_2_132"/>
          <p:cNvSpPr txBox="1"/>
          <p:nvPr/>
        </p:nvSpPr>
        <p:spPr>
          <a:xfrm>
            <a:off x="5389562" y="5700712"/>
            <a:ext cx="3929062" cy="674687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100a16e9c99_2_132"/>
          <p:cNvSpPr txBox="1"/>
          <p:nvPr/>
        </p:nvSpPr>
        <p:spPr>
          <a:xfrm>
            <a:off x="5573712" y="5832475"/>
            <a:ext cx="3506787" cy="4016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Calibrate the strategy </a:t>
            </a:r>
            <a:endParaRPr/>
          </a:p>
        </p:txBody>
      </p:sp>
      <p:sp>
        <p:nvSpPr>
          <p:cNvPr id="432" name="Google Shape;432;g100a16e9c99_2_132"/>
          <p:cNvSpPr/>
          <p:nvPr/>
        </p:nvSpPr>
        <p:spPr>
          <a:xfrm rot="10800000">
            <a:off x="9291637" y="2724150"/>
            <a:ext cx="288925" cy="0"/>
          </a:xfrm>
          <a:custGeom>
            <a:rect b="b" l="l" r="r" t="t"/>
            <a:pathLst>
              <a:path extrusionOk="0" h="120000" w="288925">
                <a:moveTo>
                  <a:pt x="0" y="0"/>
                </a:moveTo>
                <a:lnTo>
                  <a:pt x="288925" y="0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100a16e9c99_2_132"/>
          <p:cNvSpPr/>
          <p:nvPr/>
        </p:nvSpPr>
        <p:spPr>
          <a:xfrm rot="10800000">
            <a:off x="9255125" y="5080000"/>
            <a:ext cx="288925" cy="0"/>
          </a:xfrm>
          <a:custGeom>
            <a:rect b="b" l="l" r="r" t="t"/>
            <a:pathLst>
              <a:path extrusionOk="0" h="120000" w="288925">
                <a:moveTo>
                  <a:pt x="0" y="0"/>
                </a:moveTo>
                <a:lnTo>
                  <a:pt x="288925" y="0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100a16e9c99_2_132"/>
          <p:cNvSpPr txBox="1"/>
          <p:nvPr/>
        </p:nvSpPr>
        <p:spPr>
          <a:xfrm>
            <a:off x="863600" y="5703887"/>
            <a:ext cx="4086225" cy="676275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100a16e9c99_2_132"/>
          <p:cNvSpPr txBox="1"/>
          <p:nvPr/>
        </p:nvSpPr>
        <p:spPr>
          <a:xfrm>
            <a:off x="1147762" y="5837237"/>
            <a:ext cx="3648075" cy="4016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Cut emissions</a:t>
            </a:r>
            <a:endParaRPr/>
          </a:p>
        </p:txBody>
      </p:sp>
      <p:sp>
        <p:nvSpPr>
          <p:cNvPr id="436" name="Google Shape;436;g100a16e9c99_2_132"/>
          <p:cNvSpPr/>
          <p:nvPr/>
        </p:nvSpPr>
        <p:spPr>
          <a:xfrm>
            <a:off x="4956175" y="5910262"/>
            <a:ext cx="404812" cy="247650"/>
          </a:xfrm>
          <a:custGeom>
            <a:rect b="b" l="l" r="r" t="t"/>
            <a:pathLst>
              <a:path extrusionOk="0" h="21600" w="21600">
                <a:moveTo>
                  <a:pt x="0" y="5400"/>
                </a:moveTo>
                <a:lnTo>
                  <a:pt x="15042" y="5400"/>
                </a:lnTo>
                <a:lnTo>
                  <a:pt x="15042" y="0"/>
                </a:lnTo>
                <a:lnTo>
                  <a:pt x="21600" y="10800"/>
                </a:lnTo>
                <a:lnTo>
                  <a:pt x="15042" y="21600"/>
                </a:lnTo>
                <a:lnTo>
                  <a:pt x="15042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g100a16e9c99_2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900" y="6513512"/>
            <a:ext cx="3567112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100a16e9c99_2_132"/>
          <p:cNvSpPr txBox="1"/>
          <p:nvPr/>
        </p:nvSpPr>
        <p:spPr>
          <a:xfrm>
            <a:off x="1377950" y="4791075"/>
            <a:ext cx="3055937" cy="4016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Carbon offset </a:t>
            </a:r>
            <a:endParaRPr/>
          </a:p>
        </p:txBody>
      </p:sp>
      <p:pic>
        <p:nvPicPr>
          <p:cNvPr id="439" name="Google Shape;439;g100a16e9c99_2_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74325" y="274638"/>
            <a:ext cx="1460500" cy="2125662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0" name="Google Shape;440;g100a16e9c99_2_132"/>
          <p:cNvSpPr txBox="1"/>
          <p:nvPr/>
        </p:nvSpPr>
        <p:spPr>
          <a:xfrm>
            <a:off x="10466387" y="1816100"/>
            <a:ext cx="1484312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https://bit.ly/332rxrf</a:t>
            </a:r>
            <a:endParaRPr/>
          </a:p>
        </p:txBody>
      </p:sp>
      <p:pic>
        <p:nvPicPr>
          <p:cNvPr id="441" name="Google Shape;441;g100a16e9c99_2_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52100" y="2524125"/>
            <a:ext cx="1479550" cy="1944687"/>
          </a:xfrm>
          <a:prstGeom prst="rect">
            <a:avLst/>
          </a:prstGeom>
          <a:noFill/>
          <a:ln cap="flat" cmpd="sng" w="9525">
            <a:solidFill>
              <a:srgbClr val="0000CC"/>
            </a:solidFill>
            <a:prstDash val="solid"/>
            <a:miter lim="800000"/>
            <a:headEnd len="sm" w="sm" type="none"/>
            <a:tailEnd len="sm" w="sm" type="none"/>
          </a:ln>
        </p:spPr>
      </p:pic>
      <p:cxnSp>
        <p:nvCxnSpPr>
          <p:cNvPr id="442" name="Google Shape;442;g100a16e9c99_2_132"/>
          <p:cNvCxnSpPr/>
          <p:nvPr/>
        </p:nvCxnSpPr>
        <p:spPr>
          <a:xfrm rot="10800000">
            <a:off x="9326562" y="1336675"/>
            <a:ext cx="1147762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443" name="Google Shape;443;g100a16e9c99_2_132"/>
          <p:cNvCxnSpPr/>
          <p:nvPr/>
        </p:nvCxnSpPr>
        <p:spPr>
          <a:xfrm rot="10800000">
            <a:off x="9266237" y="2944812"/>
            <a:ext cx="1173162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444" name="Google Shape;444;g100a16e9c99_2_132"/>
          <p:cNvSpPr txBox="1"/>
          <p:nvPr/>
        </p:nvSpPr>
        <p:spPr>
          <a:xfrm>
            <a:off x="10412412" y="4543425"/>
            <a:ext cx="15859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https://bit.ly/3bLieRF</a:t>
            </a:r>
            <a:endParaRPr/>
          </a:p>
        </p:txBody>
      </p:sp>
      <p:sp>
        <p:nvSpPr>
          <p:cNvPr id="445" name="Google Shape;445;g100a16e9c99_2_132"/>
          <p:cNvSpPr txBox="1"/>
          <p:nvPr/>
        </p:nvSpPr>
        <p:spPr>
          <a:xfrm>
            <a:off x="4500562" y="6534150"/>
            <a:ext cx="1679575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https://bit.ly/37O2B8D</a:t>
            </a:r>
            <a:endParaRPr/>
          </a:p>
        </p:txBody>
      </p:sp>
      <p:sp>
        <p:nvSpPr>
          <p:cNvPr id="446" name="Google Shape;446;g100a16e9c99_2_132"/>
          <p:cNvSpPr txBox="1"/>
          <p:nvPr/>
        </p:nvSpPr>
        <p:spPr>
          <a:xfrm>
            <a:off x="828675" y="2254250"/>
            <a:ext cx="4079875" cy="898525"/>
          </a:xfrm>
          <a:prstGeom prst="rect">
            <a:avLst/>
          </a:prstGeom>
          <a:noFill/>
          <a:ln cap="flat" cmpd="sng" w="57150">
            <a:solidFill>
              <a:srgbClr val="2E75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maersktankers.com/PublishingImages/Illustrations/Carbon%20Capture%20and%20Storage%20(CCS)%20value%20chain.jpg" id="452" name="Google Shape;452;g100a16e9c99_2_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9287" y="3740150"/>
            <a:ext cx="1457325" cy="10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100a16e9c99_2_2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98000" y="5459412"/>
            <a:ext cx="1997075" cy="960437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100a16e9c99_2_201"/>
          <p:cNvSpPr txBox="1"/>
          <p:nvPr/>
        </p:nvSpPr>
        <p:spPr>
          <a:xfrm>
            <a:off x="7566025" y="1614487"/>
            <a:ext cx="3355975" cy="3381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Future freight traffic growth sectors</a:t>
            </a:r>
            <a:endParaRPr/>
          </a:p>
        </p:txBody>
      </p:sp>
      <p:sp>
        <p:nvSpPr>
          <p:cNvPr id="455" name="Google Shape;455;g100a16e9c99_2_201"/>
          <p:cNvSpPr txBox="1"/>
          <p:nvPr/>
        </p:nvSpPr>
        <p:spPr>
          <a:xfrm>
            <a:off x="6411912" y="3394075"/>
            <a:ext cx="253365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carbon capture and storage</a:t>
            </a:r>
            <a:endParaRPr/>
          </a:p>
        </p:txBody>
      </p:sp>
      <p:sp>
        <p:nvSpPr>
          <p:cNvPr id="456" name="Google Shape;456;g100a16e9c99_2_201"/>
          <p:cNvSpPr txBox="1"/>
          <p:nvPr/>
        </p:nvSpPr>
        <p:spPr>
          <a:xfrm>
            <a:off x="9280525" y="5054600"/>
            <a:ext cx="2246312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population resettlement</a:t>
            </a:r>
            <a:endParaRPr/>
          </a:p>
        </p:txBody>
      </p:sp>
      <p:sp>
        <p:nvSpPr>
          <p:cNvPr id="457" name="Google Shape;457;g100a16e9c99_2_201"/>
          <p:cNvSpPr txBox="1"/>
          <p:nvPr/>
        </p:nvSpPr>
        <p:spPr>
          <a:xfrm>
            <a:off x="6721475" y="4926012"/>
            <a:ext cx="184943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 change adaptation</a:t>
            </a:r>
            <a:endParaRPr/>
          </a:p>
        </p:txBody>
      </p:sp>
      <p:sp>
        <p:nvSpPr>
          <p:cNvPr id="458" name="Google Shape;458;g100a16e9c99_2_201"/>
          <p:cNvSpPr txBox="1"/>
          <p:nvPr/>
        </p:nvSpPr>
        <p:spPr>
          <a:xfrm>
            <a:off x="9244012" y="1970087"/>
            <a:ext cx="2636837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air conditioning / cold chain</a:t>
            </a:r>
            <a:endParaRPr/>
          </a:p>
        </p:txBody>
      </p:sp>
      <p:pic>
        <p:nvPicPr>
          <p:cNvPr id="459" name="Google Shape;459;g100a16e9c99_2_2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21825" y="2347912"/>
            <a:ext cx="1928812" cy="104616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g100a16e9c99_2_201"/>
          <p:cNvSpPr txBox="1"/>
          <p:nvPr/>
        </p:nvSpPr>
        <p:spPr>
          <a:xfrm>
            <a:off x="3287712" y="-25400"/>
            <a:ext cx="5718175" cy="338137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Reduce the Amount of Freight Movement</a:t>
            </a:r>
            <a:endParaRPr/>
          </a:p>
        </p:txBody>
      </p:sp>
      <p:pic>
        <p:nvPicPr>
          <p:cNvPr id="461" name="Google Shape;461;g100a16e9c99_2_2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9188" y="441325"/>
            <a:ext cx="1041400" cy="688975"/>
          </a:xfrm>
          <a:prstGeom prst="rect">
            <a:avLst/>
          </a:prstGeom>
          <a:noFill/>
          <a:ln cap="flat" cmpd="sng" w="9525">
            <a:solidFill>
              <a:srgbClr val="3071C3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62" name="Google Shape;462;g100a16e9c99_2_201"/>
          <p:cNvSpPr txBox="1"/>
          <p:nvPr/>
        </p:nvSpPr>
        <p:spPr>
          <a:xfrm>
            <a:off x="2352675" y="341312"/>
            <a:ext cx="284956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rgbClr val="254061"/>
                </a:solidFill>
                <a:latin typeface="Calibri"/>
                <a:ea typeface="Calibri"/>
                <a:cs typeface="Calibri"/>
                <a:sym typeface="Calibri"/>
              </a:rPr>
              <a:t>restructure supply chains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66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33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g100a16e9c99_2_201"/>
          <p:cNvSpPr txBox="1"/>
          <p:nvPr/>
        </p:nvSpPr>
        <p:spPr>
          <a:xfrm>
            <a:off x="2257425" y="577850"/>
            <a:ext cx="3502025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82562" lvl="0" marL="18256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reshore / near-shore manufacturing</a:t>
            </a:r>
            <a:endParaRPr/>
          </a:p>
          <a:p>
            <a:pPr indent="-182562" lvl="0" marL="18256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localize sourcing</a:t>
            </a:r>
            <a:endParaRPr/>
          </a:p>
          <a:p>
            <a:pPr indent="-182562" lvl="0" marL="18256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decentralize production &amp; inventory </a:t>
            </a:r>
            <a:endParaRPr/>
          </a:p>
        </p:txBody>
      </p:sp>
      <p:pic>
        <p:nvPicPr>
          <p:cNvPr id="464" name="Google Shape;464;g100a16e9c99_2_201"/>
          <p:cNvPicPr preferRelativeResize="0"/>
          <p:nvPr/>
        </p:nvPicPr>
        <p:blipFill rotWithShape="1">
          <a:blip r:embed="rId7">
            <a:alphaModFix/>
          </a:blip>
          <a:srcRect b="0" l="0" r="0" t="1526"/>
          <a:stretch/>
        </p:blipFill>
        <p:spPr>
          <a:xfrm>
            <a:off x="695325" y="2347900"/>
            <a:ext cx="5346699" cy="451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100a16e9c99_2_2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08087" y="1143000"/>
            <a:ext cx="865187" cy="6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100a16e9c99_2_201"/>
          <p:cNvSpPr/>
          <p:nvPr/>
        </p:nvSpPr>
        <p:spPr>
          <a:xfrm>
            <a:off x="881062" y="374650"/>
            <a:ext cx="5040312" cy="1506537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100a16e9c99_2_201"/>
          <p:cNvSpPr txBox="1"/>
          <p:nvPr/>
        </p:nvSpPr>
        <p:spPr>
          <a:xfrm>
            <a:off x="9625012" y="3427412"/>
            <a:ext cx="1755775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negative emissions</a:t>
            </a:r>
            <a:endParaRPr/>
          </a:p>
        </p:txBody>
      </p:sp>
      <p:pic>
        <p:nvPicPr>
          <p:cNvPr descr="https://cdn.static-economist.com/sites/default/files/images/print-edition/20171118_FBP001_5.jpg" id="468" name="Google Shape;468;g100a16e9c99_2_20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482137" y="3781425"/>
            <a:ext cx="1968500" cy="1106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oastal defences" id="469" name="Google Shape;469;g100a16e9c99_2_20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40537" y="5459412"/>
            <a:ext cx="17272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100a16e9c99_2_201"/>
          <p:cNvSpPr txBox="1"/>
          <p:nvPr/>
        </p:nvSpPr>
        <p:spPr>
          <a:xfrm>
            <a:off x="6132512" y="1954212"/>
            <a:ext cx="3378200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renewable energy infrastructure</a:t>
            </a:r>
            <a:endParaRPr/>
          </a:p>
        </p:txBody>
      </p:sp>
      <p:pic>
        <p:nvPicPr>
          <p:cNvPr descr="wind_turbine transport 3" id="471" name="Google Shape;471;g100a16e9c99_2_20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886575" y="2441575"/>
            <a:ext cx="1785937" cy="82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100a16e9c99_2_20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04087" y="588962"/>
            <a:ext cx="1141412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100a16e9c99_2_20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31225" y="592137"/>
            <a:ext cx="1158875" cy="487362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100a16e9c99_2_201"/>
          <p:cNvSpPr txBox="1"/>
          <p:nvPr/>
        </p:nvSpPr>
        <p:spPr>
          <a:xfrm>
            <a:off x="7094537" y="1114425"/>
            <a:ext cx="5191125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phasing out fossil fuel – 30% of tonne-kms in 2020 </a:t>
            </a:r>
            <a:endParaRPr/>
          </a:p>
        </p:txBody>
      </p:sp>
      <p:pic>
        <p:nvPicPr>
          <p:cNvPr descr="https://texaco.co.uk/PublishingImages/hero-images-1200-x-400/supporting-your-business-hero-image.gif" id="475" name="Google Shape;475;g100a16e9c99_2_20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828212" y="592137"/>
            <a:ext cx="1528762" cy="509587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100a16e9c99_2_201"/>
          <p:cNvSpPr/>
          <p:nvPr/>
        </p:nvSpPr>
        <p:spPr>
          <a:xfrm>
            <a:off x="6991350" y="466725"/>
            <a:ext cx="4535487" cy="982662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85D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100a16e9c99_2_201"/>
          <p:cNvSpPr txBox="1"/>
          <p:nvPr/>
        </p:nvSpPr>
        <p:spPr>
          <a:xfrm>
            <a:off x="1925637" y="1881187"/>
            <a:ext cx="3411537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rgbClr val="254061"/>
                </a:solidFill>
                <a:latin typeface="Calibri"/>
                <a:ea typeface="Calibri"/>
                <a:cs typeface="Calibri"/>
                <a:sym typeface="Calibri"/>
              </a:rPr>
              <a:t>Reduce the amount stuff to be moved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uverture">
  <a:themeElements>
    <a:clrScheme name="IDDRI 2">
      <a:dk1>
        <a:srgbClr val="000000"/>
      </a:dk1>
      <a:lt1>
        <a:srgbClr val="FFFFFF"/>
      </a:lt1>
      <a:dk2>
        <a:srgbClr val="4B504D"/>
      </a:dk2>
      <a:lt2>
        <a:srgbClr val="C0C1BF"/>
      </a:lt2>
      <a:accent1>
        <a:srgbClr val="E51E31"/>
      </a:accent1>
      <a:accent2>
        <a:srgbClr val="112E3A"/>
      </a:accent2>
      <a:accent3>
        <a:srgbClr val="534C4C"/>
      </a:accent3>
      <a:accent4>
        <a:srgbClr val="4B504D"/>
      </a:accent4>
      <a:accent5>
        <a:srgbClr val="DDDEDD"/>
      </a:accent5>
      <a:accent6>
        <a:srgbClr val="7B7F7A"/>
      </a:accent6>
      <a:hlink>
        <a:srgbClr val="E51E2F"/>
      </a:hlink>
      <a:folHlink>
        <a:srgbClr val="49504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4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CARB colors">
      <a:dk1>
        <a:srgbClr val="4D4D4F"/>
      </a:dk1>
      <a:lt1>
        <a:srgbClr val="FFFFFF"/>
      </a:lt1>
      <a:dk2>
        <a:srgbClr val="4D4D4F"/>
      </a:dk2>
      <a:lt2>
        <a:srgbClr val="1F8BBF"/>
      </a:lt2>
      <a:accent1>
        <a:srgbClr val="36A393"/>
      </a:accent1>
      <a:accent2>
        <a:srgbClr val="FDB727"/>
      </a:accent2>
      <a:accent3>
        <a:srgbClr val="0F597C"/>
      </a:accent3>
      <a:accent4>
        <a:srgbClr val="1F8BBF"/>
      </a:accent4>
      <a:accent5>
        <a:srgbClr val="36A393"/>
      </a:accent5>
      <a:accent6>
        <a:srgbClr val="FDB727"/>
      </a:accent6>
      <a:hlink>
        <a:srgbClr val="36A393"/>
      </a:hlink>
      <a:folHlink>
        <a:srgbClr val="4D4D4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Contenus">
  <a:themeElements>
    <a:clrScheme name="IDDRI 2">
      <a:dk1>
        <a:srgbClr val="000000"/>
      </a:dk1>
      <a:lt1>
        <a:srgbClr val="FFFFFF"/>
      </a:lt1>
      <a:dk2>
        <a:srgbClr val="4B504D"/>
      </a:dk2>
      <a:lt2>
        <a:srgbClr val="C0C1BF"/>
      </a:lt2>
      <a:accent1>
        <a:srgbClr val="E51E31"/>
      </a:accent1>
      <a:accent2>
        <a:srgbClr val="112E3A"/>
      </a:accent2>
      <a:accent3>
        <a:srgbClr val="534C4C"/>
      </a:accent3>
      <a:accent4>
        <a:srgbClr val="4B504D"/>
      </a:accent4>
      <a:accent5>
        <a:srgbClr val="DDDEDD"/>
      </a:accent5>
      <a:accent6>
        <a:srgbClr val="7B7F7A"/>
      </a:accent6>
      <a:hlink>
        <a:srgbClr val="E51E2F"/>
      </a:hlink>
      <a:folHlink>
        <a:srgbClr val="49504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3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